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s/slide7.xml" ContentType="application/vnd.openxmlformats-officedocument.presentationml.slide+xml"/>
  <Override PartName="/ppt/slides/slide25.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22.xml" ContentType="application/vnd.openxmlformats-officedocument.presentationml.slide+xml"/>
  <Override PartName="/ppt/slides/slide21.xml" ContentType="application/vnd.openxmlformats-officedocument.presentationml.slide+xml"/>
  <Override PartName="/ppt/slides/slide20.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34.xml" ContentType="application/vnd.openxmlformats-officedocument.presentationml.slide+xml"/>
  <Override PartName="/ppt/slides/slide8.xml" ContentType="application/vnd.openxmlformats-officedocument.presentationml.slide+xml"/>
  <Override PartName="/ppt/slides/slide32.xml" ContentType="application/vnd.openxmlformats-officedocument.presentationml.slide+xml"/>
  <Override PartName="/ppt/slides/slide31.xml" ContentType="application/vnd.openxmlformats-officedocument.presentationml.slide+xml"/>
  <Override PartName="/ppt/slides/slide30.xml" ContentType="application/vnd.openxmlformats-officedocument.presentationml.slide+xml"/>
  <Override PartName="/ppt/slides/slide29.xml" ContentType="application/vnd.openxmlformats-officedocument.presentationml.slide+xml"/>
  <Override PartName="/ppt/slides/slide19.xml" ContentType="application/vnd.openxmlformats-officedocument.presentationml.slide+xml"/>
  <Override PartName="/ppt/slides/slide18.xml" ContentType="application/vnd.openxmlformats-officedocument.presentationml.slide+xml"/>
  <Override PartName="/ppt/slides/slide17.xml" ContentType="application/vnd.openxmlformats-officedocument.presentationml.slide+xml"/>
  <Override PartName="/ppt/slides/slide4.xml" ContentType="application/vnd.openxmlformats-officedocument.presentationml.slide+xml"/>
  <Override PartName="/ppt/slides/slide10.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41.xml" ContentType="application/vnd.openxmlformats-officedocument.presentationml.slide+xml"/>
  <Override PartName="/ppt/slides/slide9.xml" ContentType="application/vnd.openxmlformats-officedocument.presentationml.slide+xml"/>
  <Override PartName="/ppt/slides/slide3.xml" ContentType="application/vnd.openxmlformats-officedocument.presentationml.slide+xml"/>
  <Override PartName="/ppt/slides/slide2.xml" ContentType="application/vnd.openxmlformats-officedocument.presentationml.slide+xml"/>
  <Override PartName="/ppt/slides/slide11.xml" ContentType="application/vnd.openxmlformats-officedocument.presentationml.slide+xml"/>
  <Override PartName="/ppt/slides/slide16.xml" ContentType="application/vnd.openxmlformats-officedocument.presentationml.slide+xml"/>
  <Override PartName="/ppt/slides/slide15.xml" ContentType="application/vnd.openxmlformats-officedocument.presentationml.slide+xml"/>
  <Override PartName="/ppt/slides/slide14.xml" ContentType="application/vnd.openxmlformats-officedocument.presentationml.slide+xml"/>
  <Override PartName="/ppt/slides/slide13.xml" ContentType="application/vnd.openxmlformats-officedocument.presentationml.slide+xml"/>
  <Override PartName="/ppt/slides/slide1.xml" ContentType="application/vnd.openxmlformats-officedocument.presentationml.slide+xml"/>
  <Override PartName="/ppt/slides/slide12.xml" ContentType="application/vnd.openxmlformats-officedocument.presentationml.slide+xml"/>
  <Override PartName="/ppt/slides/slide35.xml" ContentType="application/vnd.openxmlformats-officedocument.presentationml.slide+xml"/>
  <Override PartName="/ppt/slides/slide33.xml" ContentType="application/vnd.openxmlformats-officedocument.presentationml.slide+xml"/>
  <Override PartName="/ppt/slides/slide47.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36.xml" ContentType="application/vnd.openxmlformats-officedocument.presentationml.slide+xml"/>
  <Override PartName="/ppt/slides/slide59.xml" ContentType="application/vnd.openxmlformats-officedocument.presentationml.slide+xml"/>
  <Override PartName="/ppt/slides/slide44.xml" ContentType="application/vnd.openxmlformats-officedocument.presentationml.slide+xml"/>
  <Override PartName="/ppt/slides/slide55.xml" ContentType="application/vnd.openxmlformats-officedocument.presentationml.slide+xml"/>
  <Override PartName="/ppt/slides/slide45.xml" ContentType="application/vnd.openxmlformats-officedocument.presentationml.slide+xml"/>
  <Override PartName="/ppt/slides/slide54.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42.xml" ContentType="application/vnd.openxmlformats-officedocument.presentationml.slide+xml"/>
  <Override PartName="/ppt/slides/slide40.xml" ContentType="application/vnd.openxmlformats-officedocument.presentationml.slide+xml"/>
  <Override PartName="/ppt/slides/slide39.xml" ContentType="application/vnd.openxmlformats-officedocument.presentationml.slide+xml"/>
  <Override PartName="/ppt/slides/slide38.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69.xml" ContentType="application/vnd.openxmlformats-officedocument.presentationml.slide+xml"/>
  <Override PartName="/ppt/slides/slide67.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8.xml" ContentType="application/vnd.openxmlformats-officedocument.presentationml.slide+xml"/>
  <Override PartName="/ppt/slides/slide43.xml" ContentType="application/vnd.openxmlformats-officedocument.presentationml.slide+xml"/>
  <Override PartName="/ppt/slides/slide66.xml" ContentType="application/vnd.openxmlformats-officedocument.presentationml.slide+xml"/>
  <Override PartName="/ppt/slides/slide65.xml" ContentType="application/vnd.openxmlformats-officedocument.presentationml.slide+xml"/>
  <Override PartName="/ppt/notesSlides/notesSlide20.xml" ContentType="application/vnd.openxmlformats-officedocument.presentationml.notesSlide+xml"/>
  <Override PartName="/ppt/notesSlides/notesSlide26.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slideMasters/slideMaster1.xml" ContentType="application/vnd.openxmlformats-officedocument.presentationml.slideMaster+xml"/>
  <Override PartName="/ppt/notesSlides/notesSlide25.xml" ContentType="application/vnd.openxmlformats-officedocument.presentationml.notesSlide+xml"/>
  <Override PartName="/ppt/notesSlides/notesSlide24.xml" ContentType="application/vnd.openxmlformats-officedocument.presentationml.notesSlide+xml"/>
  <Override PartName="/ppt/notesSlides/notesSlide21.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6.xml" ContentType="application/vnd.openxmlformats-officedocument.presentationml.notesSlide+xml"/>
  <Override PartName="/ppt/notesSlides/notesSlide5.xml" ContentType="application/vnd.openxmlformats-officedocument.presentationml.notesSlide+xml"/>
  <Override PartName="/ppt/notesSlides/notesSlide2.xml" ContentType="application/vnd.openxmlformats-officedocument.presentationml.notesSlide+xml"/>
  <Override PartName="/ppt/notesSlides/notesSlide1.xml" ContentType="application/vnd.openxmlformats-officedocument.presentationml.notesSlide+xml"/>
  <Override PartName="/ppt/slideLayouts/slideLayout4.xml" ContentType="application/vnd.openxmlformats-officedocument.presentationml.slideLayout+xml"/>
  <Override PartName="/ppt/slideLayouts/slideLayout3.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12.xml" ContentType="application/vnd.openxmlformats-officedocument.presentationml.slideLayout+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Layouts/slideLayout9.xml" ContentType="application/vnd.openxmlformats-officedocument.presentationml.slideLayout+xml"/>
  <Override PartName="/ppt/slideLayouts/slideLayout8.xml" ContentType="application/vnd.openxmlformats-officedocument.presentationml.slideLayout+xml"/>
  <Override PartName="/ppt/notesSlides/notesSlide19.xml" ContentType="application/vnd.openxmlformats-officedocument.presentationml.notesSlide+xml"/>
  <Override PartName="/ppt/notesSlides/notesSlide11.xml" ContentType="application/vnd.openxmlformats-officedocument.presentationml.notesSlide+xml"/>
  <Override PartName="/ppt/notesSlides/notesSlide16.xml" ContentType="application/vnd.openxmlformats-officedocument.presentationml.notesSlide+xml"/>
  <Override PartName="/ppt/notesSlides/notesSlide15.xml" ContentType="application/vnd.openxmlformats-officedocument.presentationml.notesSlide+xml"/>
  <Override PartName="/ppt/notesSlides/notesSlide14.xml" ContentType="application/vnd.openxmlformats-officedocument.presentationml.notesSlide+xml"/>
  <Override PartName="/ppt/notesSlides/notesSlide13.xml" ContentType="application/vnd.openxmlformats-officedocument.presentationml.notesSlide+xml"/>
  <Override PartName="/ppt/notesSlides/notesSlide12.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10.xml" ContentType="application/vnd.openxmlformats-officedocument.presentationml.notesSlide+xml"/>
  <Override PartName="/ppt/notesSlides/notesSlide9.xml" ContentType="application/vnd.openxmlformats-officedocument.presentationml.notesSlide+xml"/>
  <Override PartName="/ppt/theme/theme1.xml" ContentType="application/vnd.openxmlformats-officedocument.theme+xml"/>
  <Override PartName="/ppt/theme/theme2.xml" ContentType="application/vnd.openxmlformats-officedocument.theme+xml"/>
  <Override PartName="/ppt/notesMasters/notesMaster1.xml" ContentType="application/vnd.openxmlformats-officedocument.presentationml.notesMaster+xml"/>
  <Override PartName="/ppt/charts/chart1.xml" ContentType="application/vnd.openxmlformats-officedocument.drawingml.chart+xml"/>
  <Override PartName="/ppt/viewProps.xml" ContentType="application/vnd.openxmlformats-officedocument.presentationml.viewProps+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app.xml" ContentType="application/vnd.openxmlformats-officedocument.extended-propertie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71" r:id="rId1"/>
  </p:sldMasterIdLst>
  <p:notesMasterIdLst>
    <p:notesMasterId r:id="rId71"/>
  </p:notesMasterIdLst>
  <p:sldIdLst>
    <p:sldId id="1864" r:id="rId2"/>
    <p:sldId id="1915" r:id="rId3"/>
    <p:sldId id="1936" r:id="rId4"/>
    <p:sldId id="1879" r:id="rId5"/>
    <p:sldId id="1908" r:id="rId6"/>
    <p:sldId id="1785" r:id="rId7"/>
    <p:sldId id="1790" r:id="rId8"/>
    <p:sldId id="1815" r:id="rId9"/>
    <p:sldId id="1942" r:id="rId10"/>
    <p:sldId id="1791" r:id="rId11"/>
    <p:sldId id="1836" r:id="rId12"/>
    <p:sldId id="1787" r:id="rId13"/>
    <p:sldId id="1935" r:id="rId14"/>
    <p:sldId id="1788" r:id="rId15"/>
    <p:sldId id="1799" r:id="rId16"/>
    <p:sldId id="1916" r:id="rId17"/>
    <p:sldId id="1917" r:id="rId18"/>
    <p:sldId id="1918" r:id="rId19"/>
    <p:sldId id="1938" r:id="rId20"/>
    <p:sldId id="1919" r:id="rId21"/>
    <p:sldId id="1920" r:id="rId22"/>
    <p:sldId id="1921" r:id="rId23"/>
    <p:sldId id="1943" r:id="rId24"/>
    <p:sldId id="1922" r:id="rId25"/>
    <p:sldId id="1923" r:id="rId26"/>
    <p:sldId id="1946" r:id="rId27"/>
    <p:sldId id="1947" r:id="rId28"/>
    <p:sldId id="1909" r:id="rId29"/>
    <p:sldId id="1926" r:id="rId30"/>
    <p:sldId id="1927" r:id="rId31"/>
    <p:sldId id="1910" r:id="rId32"/>
    <p:sldId id="1944" r:id="rId33"/>
    <p:sldId id="1882" r:id="rId34"/>
    <p:sldId id="1881" r:id="rId35"/>
    <p:sldId id="1945" r:id="rId36"/>
    <p:sldId id="1804" r:id="rId37"/>
    <p:sldId id="1940" r:id="rId38"/>
    <p:sldId id="1805" r:id="rId39"/>
    <p:sldId id="1892" r:id="rId40"/>
    <p:sldId id="1806" r:id="rId41"/>
    <p:sldId id="1822" r:id="rId42"/>
    <p:sldId id="1807" r:id="rId43"/>
    <p:sldId id="1930" r:id="rId44"/>
    <p:sldId id="1928" r:id="rId45"/>
    <p:sldId id="1937" r:id="rId46"/>
    <p:sldId id="1808" r:id="rId47"/>
    <p:sldId id="1809" r:id="rId48"/>
    <p:sldId id="1811" r:id="rId49"/>
    <p:sldId id="1816" r:id="rId50"/>
    <p:sldId id="1901" r:id="rId51"/>
    <p:sldId id="1817" r:id="rId52"/>
    <p:sldId id="1818" r:id="rId53"/>
    <p:sldId id="1933" r:id="rId54"/>
    <p:sldId id="1819" r:id="rId55"/>
    <p:sldId id="1820" r:id="rId56"/>
    <p:sldId id="1939" r:id="rId57"/>
    <p:sldId id="1934" r:id="rId58"/>
    <p:sldId id="1870" r:id="rId59"/>
    <p:sldId id="1871" r:id="rId60"/>
    <p:sldId id="1872" r:id="rId61"/>
    <p:sldId id="1821" r:id="rId62"/>
    <p:sldId id="1866" r:id="rId63"/>
    <p:sldId id="1867" r:id="rId64"/>
    <p:sldId id="1868" r:id="rId65"/>
    <p:sldId id="1869" r:id="rId66"/>
    <p:sldId id="1829" r:id="rId67"/>
    <p:sldId id="1830" r:id="rId68"/>
    <p:sldId id="1840" r:id="rId69"/>
    <p:sldId id="1841" r:id="rId70"/>
  </p:sldIdLst>
  <p:sldSz cx="9144000" cy="6858000" type="screen4x3"/>
  <p:notesSz cx="6858000" cy="9144000"/>
  <p:defaultTextStyle>
    <a:defPPr>
      <a:defRPr lang="hu-HU"/>
    </a:defPPr>
    <a:lvl1pPr algn="l" rtl="0" eaLnBrk="0" fontAlgn="base" hangingPunct="0">
      <a:spcBef>
        <a:spcPct val="0"/>
      </a:spcBef>
      <a:spcAft>
        <a:spcPct val="0"/>
      </a:spcAft>
      <a:defRPr kern="1200">
        <a:solidFill>
          <a:schemeClr val="tx1"/>
        </a:solidFill>
        <a:latin typeface="Arial" charset="0"/>
        <a:ea typeface="+mn-ea"/>
        <a:cs typeface="Arial" charset="0"/>
      </a:defRPr>
    </a:lvl1pPr>
    <a:lvl2pPr marL="457200" algn="l" rtl="0" eaLnBrk="0" fontAlgn="base" hangingPunct="0">
      <a:spcBef>
        <a:spcPct val="0"/>
      </a:spcBef>
      <a:spcAft>
        <a:spcPct val="0"/>
      </a:spcAft>
      <a:defRPr kern="1200">
        <a:solidFill>
          <a:schemeClr val="tx1"/>
        </a:solidFill>
        <a:latin typeface="Arial" charset="0"/>
        <a:ea typeface="+mn-ea"/>
        <a:cs typeface="Arial" charset="0"/>
      </a:defRPr>
    </a:lvl2pPr>
    <a:lvl3pPr marL="914400" algn="l" rtl="0" eaLnBrk="0" fontAlgn="base" hangingPunct="0">
      <a:spcBef>
        <a:spcPct val="0"/>
      </a:spcBef>
      <a:spcAft>
        <a:spcPct val="0"/>
      </a:spcAft>
      <a:defRPr kern="1200">
        <a:solidFill>
          <a:schemeClr val="tx1"/>
        </a:solidFill>
        <a:latin typeface="Arial" charset="0"/>
        <a:ea typeface="+mn-ea"/>
        <a:cs typeface="Arial" charset="0"/>
      </a:defRPr>
    </a:lvl3pPr>
    <a:lvl4pPr marL="1371600" algn="l" rtl="0" eaLnBrk="0" fontAlgn="base" hangingPunct="0">
      <a:spcBef>
        <a:spcPct val="0"/>
      </a:spcBef>
      <a:spcAft>
        <a:spcPct val="0"/>
      </a:spcAft>
      <a:defRPr kern="1200">
        <a:solidFill>
          <a:schemeClr val="tx1"/>
        </a:solidFill>
        <a:latin typeface="Arial" charset="0"/>
        <a:ea typeface="+mn-ea"/>
        <a:cs typeface="Arial" charset="0"/>
      </a:defRPr>
    </a:lvl4pPr>
    <a:lvl5pPr marL="1828800" algn="l" rtl="0" eaLnBrk="0" fontAlgn="base" hangingPunct="0">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CCC"/>
    <a:srgbClr val="FF9999"/>
    <a:srgbClr val="800000"/>
    <a:srgbClr val="339966"/>
    <a:srgbClr val="FF9966"/>
    <a:srgbClr val="666633"/>
    <a:srgbClr val="336600"/>
    <a:srgbClr val="660033"/>
    <a:srgbClr val="FF6600"/>
    <a:srgbClr val="6699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Közepesen sötét stílus 2 – 1. jelölőszín">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88" autoAdjust="0"/>
    <p:restoredTop sz="94624" autoAdjust="0"/>
  </p:normalViewPr>
  <p:slideViewPr>
    <p:cSldViewPr>
      <p:cViewPr varScale="1">
        <p:scale>
          <a:sx n="62" d="100"/>
          <a:sy n="62" d="100"/>
        </p:scale>
        <p:origin x="1400" y="5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customXml" Target="../customXml/item2.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viewProps" Target="viewProps.xml"/><Relationship Id="rId78" Type="http://schemas.openxmlformats.org/officeDocument/2006/relationships/customXml" Target="../customXml/item3.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customXml" Target="../customXml/item1.xml"/><Relationship Id="rId7" Type="http://schemas.openxmlformats.org/officeDocument/2006/relationships/slide" Target="slides/slide6.xml"/><Relationship Id="rId71" Type="http://schemas.openxmlformats.org/officeDocument/2006/relationships/notesMaster" Target="notesMasters/notesMaster1.xml"/><Relationship Id="rId2" Type="http://schemas.openxmlformats.org/officeDocument/2006/relationships/slide" Target="slides/slide1.xml"/><Relationship Id="rId29" Type="http://schemas.openxmlformats.org/officeDocument/2006/relationships/slide" Target="slides/slide28.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hu-HU"/>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15"/>
      <c:hPercent val="95"/>
      <c:rotY val="20"/>
      <c:depthPercent val="100"/>
      <c:rAngAx val="1"/>
    </c:view3D>
    <c:floor>
      <c:thickness val="0"/>
      <c:spPr>
        <a:solidFill>
          <a:srgbClr val="C0C0C0"/>
        </a:solidFill>
        <a:ln w="3175">
          <a:solidFill>
            <a:srgbClr val="000000"/>
          </a:solidFill>
          <a:prstDash val="solid"/>
        </a:ln>
      </c:spPr>
    </c:floor>
    <c:sideWall>
      <c:thickness val="0"/>
      <c:spPr>
        <a:solidFill>
          <a:srgbClr val="C0C0C0"/>
        </a:solidFill>
        <a:ln w="12700">
          <a:solidFill>
            <a:srgbClr val="808080"/>
          </a:solidFill>
          <a:prstDash val="solid"/>
        </a:ln>
      </c:spPr>
    </c:sideWall>
    <c:backWall>
      <c:thickness val="0"/>
      <c:spPr>
        <a:solidFill>
          <a:srgbClr val="C0C0C0"/>
        </a:solidFill>
        <a:ln w="12700">
          <a:solidFill>
            <a:srgbClr val="808080"/>
          </a:solidFill>
          <a:prstDash val="solid"/>
        </a:ln>
      </c:spPr>
    </c:backWall>
    <c:plotArea>
      <c:layout>
        <c:manualLayout>
          <c:layoutTarget val="inner"/>
          <c:xMode val="edge"/>
          <c:yMode val="edge"/>
          <c:x val="0.11447482578926722"/>
          <c:y val="2.1273937780541024E-2"/>
          <c:w val="0.54545820560774227"/>
          <c:h val="0.90450903167041685"/>
        </c:manualLayout>
      </c:layout>
      <c:bar3DChart>
        <c:barDir val="col"/>
        <c:grouping val="percentStacked"/>
        <c:varyColors val="0"/>
        <c:ser>
          <c:idx val="0"/>
          <c:order val="0"/>
          <c:tx>
            <c:strRef>
              <c:f>Sheet1!$B$1</c:f>
              <c:strCache>
                <c:ptCount val="1"/>
                <c:pt idx="0">
                  <c:v>Olaszország</c:v>
                </c:pt>
              </c:strCache>
            </c:strRef>
          </c:tx>
          <c:spPr>
            <a:solidFill>
              <a:srgbClr val="9999FF"/>
            </a:solidFill>
            <a:ln w="12705">
              <a:solidFill>
                <a:srgbClr val="000000"/>
              </a:solidFill>
              <a:prstDash val="solid"/>
            </a:ln>
          </c:spPr>
          <c:invertIfNegative val="0"/>
          <c:dLbls>
            <c:spPr>
              <a:noFill/>
              <a:ln w="25410">
                <a:noFill/>
              </a:ln>
            </c:spPr>
            <c:txPr>
              <a:bodyPr/>
              <a:lstStyle/>
              <a:p>
                <a:pPr>
                  <a:defRPr sz="1000" b="1" i="0" u="none" strike="noStrike" baseline="0">
                    <a:solidFill>
                      <a:srgbClr val="000000"/>
                    </a:solidFill>
                    <a:latin typeface="Arial CE"/>
                    <a:ea typeface="Arial CE"/>
                    <a:cs typeface="Arial CE"/>
                  </a:defRPr>
                </a:pPr>
                <a:endParaRPr lang="hu-HU"/>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Sheet1!$A$2:$A$5</c:f>
              <c:numCache>
                <c:formatCode>General</c:formatCode>
                <c:ptCount val="4"/>
                <c:pt idx="0">
                  <c:v>1920</c:v>
                </c:pt>
                <c:pt idx="1">
                  <c:v>1930</c:v>
                </c:pt>
                <c:pt idx="2">
                  <c:v>1938</c:v>
                </c:pt>
                <c:pt idx="3">
                  <c:v>1944</c:v>
                </c:pt>
              </c:numCache>
            </c:numRef>
          </c:cat>
          <c:val>
            <c:numRef>
              <c:f>Sheet1!$B$2:$B$5</c:f>
              <c:numCache>
                <c:formatCode>General</c:formatCode>
                <c:ptCount val="4"/>
                <c:pt idx="0">
                  <c:v>9.7000000000000011</c:v>
                </c:pt>
                <c:pt idx="1">
                  <c:v>5</c:v>
                </c:pt>
                <c:pt idx="2">
                  <c:v>6.3</c:v>
                </c:pt>
                <c:pt idx="3">
                  <c:v>0.2</c:v>
                </c:pt>
              </c:numCache>
            </c:numRef>
          </c:val>
          <c:extLst>
            <c:ext xmlns:c16="http://schemas.microsoft.com/office/drawing/2014/chart" uri="{C3380CC4-5D6E-409C-BE32-E72D297353CC}">
              <c16:uniqueId val="{00000000-8B44-444F-A86E-17F02DA8FD58}"/>
            </c:ext>
          </c:extLst>
        </c:ser>
        <c:ser>
          <c:idx val="1"/>
          <c:order val="1"/>
          <c:tx>
            <c:strRef>
              <c:f>Sheet1!$C$1</c:f>
              <c:strCache>
                <c:ptCount val="1"/>
                <c:pt idx="0">
                  <c:v>Németország</c:v>
                </c:pt>
              </c:strCache>
            </c:strRef>
          </c:tx>
          <c:spPr>
            <a:solidFill>
              <a:srgbClr val="993366"/>
            </a:solidFill>
            <a:ln w="12705">
              <a:solidFill>
                <a:srgbClr val="000000"/>
              </a:solidFill>
              <a:prstDash val="solid"/>
            </a:ln>
          </c:spPr>
          <c:invertIfNegative val="0"/>
          <c:dLbls>
            <c:spPr>
              <a:noFill/>
              <a:ln w="25410">
                <a:noFill/>
              </a:ln>
            </c:spPr>
            <c:txPr>
              <a:bodyPr/>
              <a:lstStyle/>
              <a:p>
                <a:pPr>
                  <a:defRPr sz="1000" b="1" i="0" u="none" strike="noStrike" baseline="0">
                    <a:solidFill>
                      <a:srgbClr val="000000"/>
                    </a:solidFill>
                    <a:latin typeface="Arial CE"/>
                    <a:ea typeface="Arial CE"/>
                    <a:cs typeface="Arial CE"/>
                  </a:defRPr>
                </a:pPr>
                <a:endParaRPr lang="hu-HU"/>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Sheet1!$A$2:$A$5</c:f>
              <c:numCache>
                <c:formatCode>General</c:formatCode>
                <c:ptCount val="4"/>
                <c:pt idx="0">
                  <c:v>1920</c:v>
                </c:pt>
                <c:pt idx="1">
                  <c:v>1930</c:v>
                </c:pt>
                <c:pt idx="2">
                  <c:v>1938</c:v>
                </c:pt>
                <c:pt idx="3">
                  <c:v>1944</c:v>
                </c:pt>
              </c:numCache>
            </c:numRef>
          </c:cat>
          <c:val>
            <c:numRef>
              <c:f>Sheet1!$C$2:$C$5</c:f>
              <c:numCache>
                <c:formatCode>General</c:formatCode>
                <c:ptCount val="4"/>
                <c:pt idx="0">
                  <c:v>8.5</c:v>
                </c:pt>
                <c:pt idx="1">
                  <c:v>21.3</c:v>
                </c:pt>
                <c:pt idx="2">
                  <c:v>30.2</c:v>
                </c:pt>
                <c:pt idx="3">
                  <c:v>70.3</c:v>
                </c:pt>
              </c:numCache>
            </c:numRef>
          </c:val>
          <c:extLst>
            <c:ext xmlns:c16="http://schemas.microsoft.com/office/drawing/2014/chart" uri="{C3380CC4-5D6E-409C-BE32-E72D297353CC}">
              <c16:uniqueId val="{00000001-8B44-444F-A86E-17F02DA8FD58}"/>
            </c:ext>
          </c:extLst>
        </c:ser>
        <c:ser>
          <c:idx val="2"/>
          <c:order val="2"/>
          <c:tx>
            <c:strRef>
              <c:f>Sheet1!$D$1</c:f>
              <c:strCache>
                <c:ptCount val="1"/>
                <c:pt idx="0">
                  <c:v>a kisantant országai</c:v>
                </c:pt>
              </c:strCache>
            </c:strRef>
          </c:tx>
          <c:spPr>
            <a:solidFill>
              <a:srgbClr val="FFFFCC"/>
            </a:solidFill>
            <a:ln w="12705">
              <a:solidFill>
                <a:srgbClr val="000000"/>
              </a:solidFill>
              <a:prstDash val="solid"/>
            </a:ln>
          </c:spPr>
          <c:invertIfNegative val="0"/>
          <c:dLbls>
            <c:spPr>
              <a:noFill/>
              <a:ln w="25410">
                <a:noFill/>
              </a:ln>
            </c:spPr>
            <c:txPr>
              <a:bodyPr/>
              <a:lstStyle/>
              <a:p>
                <a:pPr>
                  <a:defRPr sz="1000" b="1" i="0" u="none" strike="noStrike" baseline="0">
                    <a:solidFill>
                      <a:srgbClr val="000000"/>
                    </a:solidFill>
                    <a:latin typeface="Arial CE"/>
                    <a:ea typeface="Arial CE"/>
                    <a:cs typeface="Arial CE"/>
                  </a:defRPr>
                </a:pPr>
                <a:endParaRPr lang="hu-HU"/>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Sheet1!$A$2:$A$5</c:f>
              <c:numCache>
                <c:formatCode>General</c:formatCode>
                <c:ptCount val="4"/>
                <c:pt idx="0">
                  <c:v>1920</c:v>
                </c:pt>
                <c:pt idx="1">
                  <c:v>1930</c:v>
                </c:pt>
                <c:pt idx="2">
                  <c:v>1938</c:v>
                </c:pt>
                <c:pt idx="3">
                  <c:v>1944</c:v>
                </c:pt>
              </c:numCache>
            </c:numRef>
          </c:cat>
          <c:val>
            <c:numRef>
              <c:f>Sheet1!$D$2:$D$5</c:f>
              <c:numCache>
                <c:formatCode>General</c:formatCode>
                <c:ptCount val="4"/>
                <c:pt idx="0">
                  <c:v>20</c:v>
                </c:pt>
                <c:pt idx="1">
                  <c:v>35</c:v>
                </c:pt>
                <c:pt idx="2">
                  <c:v>20.9</c:v>
                </c:pt>
                <c:pt idx="3">
                  <c:v>13.7</c:v>
                </c:pt>
              </c:numCache>
            </c:numRef>
          </c:val>
          <c:extLst>
            <c:ext xmlns:c16="http://schemas.microsoft.com/office/drawing/2014/chart" uri="{C3380CC4-5D6E-409C-BE32-E72D297353CC}">
              <c16:uniqueId val="{00000002-8B44-444F-A86E-17F02DA8FD58}"/>
            </c:ext>
          </c:extLst>
        </c:ser>
        <c:ser>
          <c:idx val="3"/>
          <c:order val="3"/>
          <c:tx>
            <c:strRef>
              <c:f>Sheet1!$E$1</c:f>
              <c:strCache>
                <c:ptCount val="1"/>
                <c:pt idx="0">
                  <c:v>Ausztria</c:v>
                </c:pt>
              </c:strCache>
            </c:strRef>
          </c:tx>
          <c:spPr>
            <a:solidFill>
              <a:srgbClr val="CCFFFF"/>
            </a:solidFill>
            <a:ln w="12705">
              <a:solidFill>
                <a:srgbClr val="000000"/>
              </a:solidFill>
              <a:prstDash val="solid"/>
            </a:ln>
          </c:spPr>
          <c:invertIfNegative val="0"/>
          <c:dLbls>
            <c:spPr>
              <a:noFill/>
              <a:ln w="25410">
                <a:noFill/>
              </a:ln>
            </c:spPr>
            <c:txPr>
              <a:bodyPr/>
              <a:lstStyle/>
              <a:p>
                <a:pPr>
                  <a:defRPr sz="1000" b="1" i="0" u="none" strike="noStrike" baseline="0">
                    <a:solidFill>
                      <a:srgbClr val="000000"/>
                    </a:solidFill>
                    <a:latin typeface="Arial CE"/>
                    <a:ea typeface="Arial CE"/>
                    <a:cs typeface="Arial CE"/>
                  </a:defRPr>
                </a:pPr>
                <a:endParaRPr lang="hu-HU"/>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Sheet1!$A$2:$A$5</c:f>
              <c:numCache>
                <c:formatCode>General</c:formatCode>
                <c:ptCount val="4"/>
                <c:pt idx="0">
                  <c:v>1920</c:v>
                </c:pt>
                <c:pt idx="1">
                  <c:v>1930</c:v>
                </c:pt>
                <c:pt idx="2">
                  <c:v>1938</c:v>
                </c:pt>
                <c:pt idx="3">
                  <c:v>1944</c:v>
                </c:pt>
              </c:numCache>
            </c:numRef>
          </c:cat>
          <c:val>
            <c:numRef>
              <c:f>Sheet1!$E$2:$E$5</c:f>
              <c:numCache>
                <c:formatCode>General</c:formatCode>
                <c:ptCount val="4"/>
                <c:pt idx="0">
                  <c:v>50.6</c:v>
                </c:pt>
                <c:pt idx="1">
                  <c:v>11.5</c:v>
                </c:pt>
                <c:pt idx="2">
                  <c:v>11.4</c:v>
                </c:pt>
              </c:numCache>
            </c:numRef>
          </c:val>
          <c:extLst>
            <c:ext xmlns:c16="http://schemas.microsoft.com/office/drawing/2014/chart" uri="{C3380CC4-5D6E-409C-BE32-E72D297353CC}">
              <c16:uniqueId val="{00000003-8B44-444F-A86E-17F02DA8FD58}"/>
            </c:ext>
          </c:extLst>
        </c:ser>
        <c:ser>
          <c:idx val="4"/>
          <c:order val="4"/>
          <c:tx>
            <c:strRef>
              <c:f>Sheet1!$F$1</c:f>
              <c:strCache>
                <c:ptCount val="1"/>
                <c:pt idx="0">
                  <c:v>egyéb</c:v>
                </c:pt>
              </c:strCache>
            </c:strRef>
          </c:tx>
          <c:spPr>
            <a:solidFill>
              <a:srgbClr val="660066"/>
            </a:solidFill>
            <a:ln w="12705">
              <a:solidFill>
                <a:srgbClr val="000000"/>
              </a:solidFill>
              <a:prstDash val="solid"/>
            </a:ln>
          </c:spPr>
          <c:invertIfNegative val="0"/>
          <c:dLbls>
            <c:spPr>
              <a:noFill/>
              <a:ln w="25410">
                <a:noFill/>
              </a:ln>
            </c:spPr>
            <c:txPr>
              <a:bodyPr/>
              <a:lstStyle/>
              <a:p>
                <a:pPr>
                  <a:defRPr sz="1000" b="1" i="0" u="none" strike="noStrike" baseline="0">
                    <a:solidFill>
                      <a:srgbClr val="000000"/>
                    </a:solidFill>
                    <a:latin typeface="Arial CE"/>
                    <a:ea typeface="Arial CE"/>
                    <a:cs typeface="Arial CE"/>
                  </a:defRPr>
                </a:pPr>
                <a:endParaRPr lang="hu-HU"/>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Sheet1!$A$2:$A$5</c:f>
              <c:numCache>
                <c:formatCode>General</c:formatCode>
                <c:ptCount val="4"/>
                <c:pt idx="0">
                  <c:v>1920</c:v>
                </c:pt>
                <c:pt idx="1">
                  <c:v>1930</c:v>
                </c:pt>
                <c:pt idx="2">
                  <c:v>1938</c:v>
                </c:pt>
                <c:pt idx="3">
                  <c:v>1944</c:v>
                </c:pt>
              </c:numCache>
            </c:numRef>
          </c:cat>
          <c:val>
            <c:numRef>
              <c:f>Sheet1!$F$2:$F$5</c:f>
              <c:numCache>
                <c:formatCode>General</c:formatCode>
                <c:ptCount val="4"/>
                <c:pt idx="0">
                  <c:v>11.2</c:v>
                </c:pt>
                <c:pt idx="1">
                  <c:v>27.2</c:v>
                </c:pt>
                <c:pt idx="2">
                  <c:v>31.2</c:v>
                </c:pt>
                <c:pt idx="3">
                  <c:v>15.8</c:v>
                </c:pt>
              </c:numCache>
            </c:numRef>
          </c:val>
          <c:extLst>
            <c:ext xmlns:c16="http://schemas.microsoft.com/office/drawing/2014/chart" uri="{C3380CC4-5D6E-409C-BE32-E72D297353CC}">
              <c16:uniqueId val="{00000004-8B44-444F-A86E-17F02DA8FD58}"/>
            </c:ext>
          </c:extLst>
        </c:ser>
        <c:dLbls>
          <c:showLegendKey val="0"/>
          <c:showVal val="1"/>
          <c:showCatName val="0"/>
          <c:showSerName val="0"/>
          <c:showPercent val="0"/>
          <c:showBubbleSize val="0"/>
        </c:dLbls>
        <c:gapWidth val="150"/>
        <c:gapDepth val="0"/>
        <c:shape val="box"/>
        <c:axId val="138020352"/>
        <c:axId val="138021888"/>
        <c:axId val="0"/>
      </c:bar3DChart>
      <c:catAx>
        <c:axId val="138020352"/>
        <c:scaling>
          <c:orientation val="minMax"/>
        </c:scaling>
        <c:delete val="0"/>
        <c:axPos val="b"/>
        <c:numFmt formatCode="General" sourceLinked="1"/>
        <c:majorTickMark val="out"/>
        <c:minorTickMark val="none"/>
        <c:tickLblPos val="low"/>
        <c:spPr>
          <a:ln w="3176">
            <a:solidFill>
              <a:srgbClr val="000000"/>
            </a:solidFill>
            <a:prstDash val="solid"/>
          </a:ln>
        </c:spPr>
        <c:txPr>
          <a:bodyPr rot="0" vert="horz"/>
          <a:lstStyle/>
          <a:p>
            <a:pPr>
              <a:defRPr sz="1426" b="1" i="0" u="none" strike="noStrike" baseline="0">
                <a:solidFill>
                  <a:srgbClr val="000000"/>
                </a:solidFill>
                <a:latin typeface="Arial CE"/>
                <a:ea typeface="Arial CE"/>
                <a:cs typeface="Arial CE"/>
              </a:defRPr>
            </a:pPr>
            <a:endParaRPr lang="hu-HU"/>
          </a:p>
        </c:txPr>
        <c:crossAx val="138021888"/>
        <c:crosses val="autoZero"/>
        <c:auto val="1"/>
        <c:lblAlgn val="ctr"/>
        <c:lblOffset val="100"/>
        <c:tickLblSkip val="1"/>
        <c:tickMarkSkip val="1"/>
        <c:noMultiLvlLbl val="0"/>
      </c:catAx>
      <c:valAx>
        <c:axId val="138021888"/>
        <c:scaling>
          <c:orientation val="minMax"/>
        </c:scaling>
        <c:delete val="0"/>
        <c:axPos val="l"/>
        <c:majorGridlines>
          <c:spPr>
            <a:ln w="3176">
              <a:solidFill>
                <a:srgbClr val="000000"/>
              </a:solidFill>
              <a:prstDash val="solid"/>
            </a:ln>
          </c:spPr>
        </c:majorGridlines>
        <c:numFmt formatCode="0%" sourceLinked="1"/>
        <c:majorTickMark val="out"/>
        <c:minorTickMark val="none"/>
        <c:tickLblPos val="nextTo"/>
        <c:spPr>
          <a:ln w="3176">
            <a:solidFill>
              <a:srgbClr val="000000"/>
            </a:solidFill>
            <a:prstDash val="solid"/>
          </a:ln>
        </c:spPr>
        <c:txPr>
          <a:bodyPr rot="0" vert="horz"/>
          <a:lstStyle/>
          <a:p>
            <a:pPr>
              <a:defRPr sz="1426" b="1" i="0" u="none" strike="noStrike" baseline="0">
                <a:solidFill>
                  <a:srgbClr val="000000"/>
                </a:solidFill>
                <a:latin typeface="Arial CE"/>
                <a:ea typeface="Arial CE"/>
                <a:cs typeface="Arial CE"/>
              </a:defRPr>
            </a:pPr>
            <a:endParaRPr lang="hu-HU"/>
          </a:p>
        </c:txPr>
        <c:crossAx val="138020352"/>
        <c:crosses val="autoZero"/>
        <c:crossBetween val="between"/>
      </c:valAx>
      <c:spPr>
        <a:noFill/>
        <a:ln w="25410">
          <a:noFill/>
        </a:ln>
      </c:spPr>
    </c:plotArea>
    <c:legend>
      <c:legendPos val="r"/>
      <c:legendEntry>
        <c:idx val="0"/>
        <c:txPr>
          <a:bodyPr/>
          <a:lstStyle/>
          <a:p>
            <a:pPr>
              <a:defRPr sz="2400" b="1" i="0" u="none" strike="noStrike" baseline="0">
                <a:solidFill>
                  <a:schemeClr val="tx1"/>
                </a:solidFill>
                <a:latin typeface="Arial CE"/>
                <a:ea typeface="Arial CE"/>
                <a:cs typeface="Arial CE"/>
              </a:defRPr>
            </a:pPr>
            <a:endParaRPr lang="hu-HU"/>
          </a:p>
        </c:txPr>
      </c:legendEntry>
      <c:legendEntry>
        <c:idx val="1"/>
        <c:txPr>
          <a:bodyPr/>
          <a:lstStyle/>
          <a:p>
            <a:pPr>
              <a:defRPr sz="2400" b="1" i="0" u="none" strike="noStrike" baseline="0">
                <a:solidFill>
                  <a:schemeClr val="tx1"/>
                </a:solidFill>
                <a:latin typeface="Arial CE"/>
                <a:ea typeface="Arial CE"/>
                <a:cs typeface="Arial CE"/>
              </a:defRPr>
            </a:pPr>
            <a:endParaRPr lang="hu-HU"/>
          </a:p>
        </c:txPr>
      </c:legendEntry>
      <c:legendEntry>
        <c:idx val="2"/>
        <c:txPr>
          <a:bodyPr/>
          <a:lstStyle/>
          <a:p>
            <a:pPr>
              <a:defRPr sz="2400" b="1" i="0" u="none" strike="noStrike" baseline="0">
                <a:solidFill>
                  <a:schemeClr val="tx1"/>
                </a:solidFill>
                <a:latin typeface="Arial CE"/>
                <a:ea typeface="Arial CE"/>
                <a:cs typeface="Arial CE"/>
              </a:defRPr>
            </a:pPr>
            <a:endParaRPr lang="hu-HU"/>
          </a:p>
        </c:txPr>
      </c:legendEntry>
      <c:legendEntry>
        <c:idx val="3"/>
        <c:txPr>
          <a:bodyPr/>
          <a:lstStyle/>
          <a:p>
            <a:pPr>
              <a:defRPr sz="2400" b="1" i="0" u="none" strike="noStrike" baseline="0">
                <a:solidFill>
                  <a:schemeClr val="tx1"/>
                </a:solidFill>
                <a:latin typeface="Arial CE"/>
                <a:ea typeface="Arial CE"/>
                <a:cs typeface="Arial CE"/>
              </a:defRPr>
            </a:pPr>
            <a:endParaRPr lang="hu-HU"/>
          </a:p>
        </c:txPr>
      </c:legendEntry>
      <c:legendEntry>
        <c:idx val="4"/>
        <c:txPr>
          <a:bodyPr/>
          <a:lstStyle/>
          <a:p>
            <a:pPr>
              <a:defRPr sz="2400" b="1" i="0" u="none" strike="noStrike" baseline="0">
                <a:solidFill>
                  <a:schemeClr val="tx1"/>
                </a:solidFill>
                <a:latin typeface="Arial CE"/>
                <a:ea typeface="Arial CE"/>
                <a:cs typeface="Arial CE"/>
              </a:defRPr>
            </a:pPr>
            <a:endParaRPr lang="hu-HU"/>
          </a:p>
        </c:txPr>
      </c:legendEntry>
      <c:layout>
        <c:manualLayout>
          <c:xMode val="edge"/>
          <c:yMode val="edge"/>
          <c:x val="0.67906912251988072"/>
          <c:y val="0.10206148361335665"/>
          <c:w val="0.32093087748011934"/>
          <c:h val="0.68667311368437323"/>
        </c:manualLayout>
      </c:layout>
      <c:overlay val="0"/>
      <c:spPr>
        <a:noFill/>
        <a:ln w="3176">
          <a:solidFill>
            <a:srgbClr val="000000"/>
          </a:solidFill>
          <a:prstDash val="solid"/>
        </a:ln>
      </c:spPr>
      <c:txPr>
        <a:bodyPr/>
        <a:lstStyle/>
        <a:p>
          <a:pPr>
            <a:defRPr sz="920" b="1" i="0" u="none" strike="noStrike" baseline="0">
              <a:solidFill>
                <a:schemeClr val="tx1"/>
              </a:solidFill>
              <a:latin typeface="Arial CE"/>
              <a:ea typeface="Arial CE"/>
              <a:cs typeface="Arial CE"/>
            </a:defRPr>
          </a:pPr>
          <a:endParaRPr lang="hu-HU"/>
        </a:p>
      </c:txPr>
    </c:legend>
    <c:plotVisOnly val="1"/>
    <c:dispBlanksAs val="gap"/>
    <c:showDLblsOverMax val="0"/>
  </c:chart>
  <c:spPr>
    <a:noFill/>
    <a:ln>
      <a:noFill/>
    </a:ln>
  </c:spPr>
  <c:txPr>
    <a:bodyPr/>
    <a:lstStyle/>
    <a:p>
      <a:pPr>
        <a:defRPr sz="1426" b="1" i="0" u="none" strike="noStrike" baseline="0">
          <a:solidFill>
            <a:srgbClr val="000000"/>
          </a:solidFill>
          <a:latin typeface="Arial CE"/>
          <a:ea typeface="Arial CE"/>
          <a:cs typeface="Arial CE"/>
        </a:defRPr>
      </a:pPr>
      <a:endParaRPr lang="hu-HU"/>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Élőfej hely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hu-HU"/>
          </a:p>
        </p:txBody>
      </p:sp>
      <p:sp>
        <p:nvSpPr>
          <p:cNvPr id="3" name="Dátum helye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586F813-2ACC-413F-98C0-230ED7B9C964}" type="datetimeFigureOut">
              <a:rPr lang="hu-HU" smtClean="0"/>
              <a:pPr/>
              <a:t>2025. 09. 01.</a:t>
            </a:fld>
            <a:endParaRPr lang="hu-HU"/>
          </a:p>
        </p:txBody>
      </p:sp>
      <p:sp>
        <p:nvSpPr>
          <p:cNvPr id="4" name="Diakép helye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hu-HU"/>
          </a:p>
        </p:txBody>
      </p:sp>
      <p:sp>
        <p:nvSpPr>
          <p:cNvPr id="5" name="Jegyzetek helye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6" name="Élőláb helye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hu-HU"/>
          </a:p>
        </p:txBody>
      </p:sp>
      <p:sp>
        <p:nvSpPr>
          <p:cNvPr id="7" name="Dia számának helye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A3B1AB0-0D54-4E94-9992-D86D3939A3B5}" type="slidenum">
              <a:rPr lang="hu-HU" smtClean="0"/>
              <a:pPr/>
              <a:t>‹#›</a:t>
            </a:fld>
            <a:endParaRPr lang="hu-HU"/>
          </a:p>
        </p:txBody>
      </p:sp>
    </p:spTree>
    <p:extLst>
      <p:ext uri="{BB962C8B-B14F-4D97-AF65-F5344CB8AC3E}">
        <p14:creationId xmlns:p14="http://schemas.microsoft.com/office/powerpoint/2010/main" val="33687038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Shape 11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2" name="Shape 112"/>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7771359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Shape 17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7" name="Shape 177"/>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5639252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Shape 19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6" name="Shape 196"/>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0379617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Shape 20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2" name="Shape 202"/>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2876659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Shape 20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0" name="Shape 210"/>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8099081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Shape 20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0" name="Shape 210"/>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1765508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Shape 22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3" name="Shape 223"/>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6352996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Shape 23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1" name="Shape 231"/>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891014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Shape 16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7" name="Shape 167"/>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76990752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Shape 20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0" name="Shape 210"/>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9981761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Shape 24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1" name="Shape 241"/>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5865121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Shape 11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2" name="Shape 112"/>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9601101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Shape 25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1" name="Shape 251"/>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5613373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Shape 25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9" name="Shape 259"/>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33895735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Shape 26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8" name="Shape 268"/>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69797831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Shape 27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5" name="Shape 27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07638847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Shape 28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3" name="Shape 283"/>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09022671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Shape 29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3" name="Shape 293"/>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42525733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Shape 30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1" name="Shape 301"/>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7596070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Shape 10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4" name="Shape 104"/>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5476566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Shape 12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3" name="Shape 123"/>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3101330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Shape 15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1" name="Shape 151"/>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6765902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Shape 13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1" name="Shape 131"/>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5681543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Shape 14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1" name="Shape 141"/>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2917973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Shape 15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0" name="Shape 160"/>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2656810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Shape 16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7" name="Shape 167"/>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0050220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Címdia">
    <p:spTree>
      <p:nvGrpSpPr>
        <p:cNvPr id="1" name=""/>
        <p:cNvGrpSpPr/>
        <p:nvPr/>
      </p:nvGrpSpPr>
      <p:grpSpPr>
        <a:xfrm>
          <a:off x="0" y="0"/>
          <a:ext cx="0" cy="0"/>
          <a:chOff x="0" y="0"/>
          <a:chExt cx="0" cy="0"/>
        </a:xfrm>
      </p:grpSpPr>
      <p:sp>
        <p:nvSpPr>
          <p:cNvPr id="2" name="Cím 1"/>
          <p:cNvSpPr>
            <a:spLocks noGrp="1"/>
          </p:cNvSpPr>
          <p:nvPr>
            <p:ph type="ctrTitle"/>
          </p:nvPr>
        </p:nvSpPr>
        <p:spPr>
          <a:xfrm>
            <a:off x="685800" y="2130425"/>
            <a:ext cx="7772400" cy="1470025"/>
          </a:xfrm>
        </p:spPr>
        <p:txBody>
          <a:bodyPr/>
          <a:lstStyle/>
          <a:p>
            <a:r>
              <a:rPr lang="hu-HU"/>
              <a:t>Mintacím szerkesztése</a:t>
            </a:r>
          </a:p>
        </p:txBody>
      </p:sp>
      <p:sp>
        <p:nvSpPr>
          <p:cNvPr id="3" name="Alcím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hu-HU"/>
              <a:t>Alcím mintájának szerkesztése</a:t>
            </a:r>
          </a:p>
        </p:txBody>
      </p:sp>
      <p:sp>
        <p:nvSpPr>
          <p:cNvPr id="4" name="Dátum helye 3"/>
          <p:cNvSpPr>
            <a:spLocks noGrp="1"/>
          </p:cNvSpPr>
          <p:nvPr>
            <p:ph type="dt" sz="half" idx="10"/>
          </p:nvPr>
        </p:nvSpPr>
        <p:spPr/>
        <p:txBody>
          <a:bodyPr/>
          <a:lstStyle>
            <a:lvl1pPr>
              <a:defRPr/>
            </a:lvl1pPr>
          </a:lstStyle>
          <a:p>
            <a:pPr>
              <a:defRPr/>
            </a:pPr>
            <a:fld id="{B48D477E-0199-425D-9A07-F5CD22627A3D}" type="datetimeFigureOut">
              <a:rPr lang="hu-HU"/>
              <a:pPr>
                <a:defRPr/>
              </a:pPr>
              <a:t>2025. 09. 01.</a:t>
            </a:fld>
            <a:endParaRPr lang="hu-HU"/>
          </a:p>
        </p:txBody>
      </p:sp>
      <p:sp>
        <p:nvSpPr>
          <p:cNvPr id="5" name="Élőláb helye 4"/>
          <p:cNvSpPr>
            <a:spLocks noGrp="1"/>
          </p:cNvSpPr>
          <p:nvPr>
            <p:ph type="ftr" sz="quarter" idx="11"/>
          </p:nvPr>
        </p:nvSpPr>
        <p:spPr/>
        <p:txBody>
          <a:bodyPr/>
          <a:lstStyle>
            <a:lvl1pPr>
              <a:defRPr/>
            </a:lvl1pPr>
          </a:lstStyle>
          <a:p>
            <a:pPr>
              <a:defRPr/>
            </a:pPr>
            <a:endParaRPr lang="hu-HU"/>
          </a:p>
        </p:txBody>
      </p:sp>
      <p:sp>
        <p:nvSpPr>
          <p:cNvPr id="6" name="Dia számának helye 5"/>
          <p:cNvSpPr>
            <a:spLocks noGrp="1"/>
          </p:cNvSpPr>
          <p:nvPr>
            <p:ph type="sldNum" sz="quarter" idx="12"/>
          </p:nvPr>
        </p:nvSpPr>
        <p:spPr/>
        <p:txBody>
          <a:bodyPr/>
          <a:lstStyle>
            <a:lvl1pPr>
              <a:defRPr/>
            </a:lvl1pPr>
          </a:lstStyle>
          <a:p>
            <a:fld id="{800798D6-14A2-4A3E-A251-199FAE17CCD2}" type="slidenum">
              <a:rPr lang="hu-HU" altLang="hu-HU"/>
              <a:pPr/>
              <a:t>‹#›</a:t>
            </a:fld>
            <a:endParaRPr lang="hu-HU" altLang="hu-HU"/>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Cím és függőleges szöveg">
    <p:spTree>
      <p:nvGrpSpPr>
        <p:cNvPr id="1" name=""/>
        <p:cNvGrpSpPr/>
        <p:nvPr/>
      </p:nvGrpSpPr>
      <p:grpSpPr>
        <a:xfrm>
          <a:off x="0" y="0"/>
          <a:ext cx="0" cy="0"/>
          <a:chOff x="0" y="0"/>
          <a:chExt cx="0" cy="0"/>
        </a:xfrm>
      </p:grpSpPr>
      <p:sp>
        <p:nvSpPr>
          <p:cNvPr id="2" name="Cím 1"/>
          <p:cNvSpPr>
            <a:spLocks noGrp="1"/>
          </p:cNvSpPr>
          <p:nvPr>
            <p:ph type="title"/>
          </p:nvPr>
        </p:nvSpPr>
        <p:spPr/>
        <p:txBody>
          <a:bodyPr/>
          <a:lstStyle/>
          <a:p>
            <a:r>
              <a:rPr lang="hu-HU"/>
              <a:t>Mintacím szerkesztése</a:t>
            </a:r>
          </a:p>
        </p:txBody>
      </p:sp>
      <p:sp>
        <p:nvSpPr>
          <p:cNvPr id="3" name="Függőleges szöveg helye 2"/>
          <p:cNvSpPr>
            <a:spLocks noGrp="1"/>
          </p:cNvSpPr>
          <p:nvPr>
            <p:ph type="body" orient="vert" idx="1"/>
          </p:nvPr>
        </p:nvSpPr>
        <p:spPr/>
        <p:txBody>
          <a:bodyPr vert="eaVert"/>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Dátum helye 3"/>
          <p:cNvSpPr>
            <a:spLocks noGrp="1"/>
          </p:cNvSpPr>
          <p:nvPr>
            <p:ph type="dt" sz="half" idx="10"/>
          </p:nvPr>
        </p:nvSpPr>
        <p:spPr/>
        <p:txBody>
          <a:bodyPr/>
          <a:lstStyle>
            <a:lvl1pPr>
              <a:defRPr/>
            </a:lvl1pPr>
          </a:lstStyle>
          <a:p>
            <a:pPr>
              <a:defRPr/>
            </a:pPr>
            <a:fld id="{7086DAB9-8E02-43BC-89A1-094721966B3A}" type="datetimeFigureOut">
              <a:rPr lang="hu-HU"/>
              <a:pPr>
                <a:defRPr/>
              </a:pPr>
              <a:t>2025. 09. 01.</a:t>
            </a:fld>
            <a:endParaRPr lang="hu-HU"/>
          </a:p>
        </p:txBody>
      </p:sp>
      <p:sp>
        <p:nvSpPr>
          <p:cNvPr id="5" name="Élőláb helye 4"/>
          <p:cNvSpPr>
            <a:spLocks noGrp="1"/>
          </p:cNvSpPr>
          <p:nvPr>
            <p:ph type="ftr" sz="quarter" idx="11"/>
          </p:nvPr>
        </p:nvSpPr>
        <p:spPr/>
        <p:txBody>
          <a:bodyPr/>
          <a:lstStyle>
            <a:lvl1pPr>
              <a:defRPr/>
            </a:lvl1pPr>
          </a:lstStyle>
          <a:p>
            <a:pPr>
              <a:defRPr/>
            </a:pPr>
            <a:endParaRPr lang="hu-HU"/>
          </a:p>
        </p:txBody>
      </p:sp>
      <p:sp>
        <p:nvSpPr>
          <p:cNvPr id="6" name="Dia számának helye 5"/>
          <p:cNvSpPr>
            <a:spLocks noGrp="1"/>
          </p:cNvSpPr>
          <p:nvPr>
            <p:ph type="sldNum" sz="quarter" idx="12"/>
          </p:nvPr>
        </p:nvSpPr>
        <p:spPr/>
        <p:txBody>
          <a:bodyPr/>
          <a:lstStyle>
            <a:lvl1pPr>
              <a:defRPr/>
            </a:lvl1pPr>
          </a:lstStyle>
          <a:p>
            <a:fld id="{18759962-6726-4BBF-8ED3-E7892CD2FFA3}" type="slidenum">
              <a:rPr lang="hu-HU" altLang="hu-HU"/>
              <a:pPr/>
              <a:t>‹#›</a:t>
            </a:fld>
            <a:endParaRPr lang="hu-HU" altLang="hu-HU"/>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Függőleges cím és szöveg">
    <p:spTree>
      <p:nvGrpSpPr>
        <p:cNvPr id="1" name=""/>
        <p:cNvGrpSpPr/>
        <p:nvPr/>
      </p:nvGrpSpPr>
      <p:grpSpPr>
        <a:xfrm>
          <a:off x="0" y="0"/>
          <a:ext cx="0" cy="0"/>
          <a:chOff x="0" y="0"/>
          <a:chExt cx="0" cy="0"/>
        </a:xfrm>
      </p:grpSpPr>
      <p:sp>
        <p:nvSpPr>
          <p:cNvPr id="2" name="Függőleges cím 1"/>
          <p:cNvSpPr>
            <a:spLocks noGrp="1"/>
          </p:cNvSpPr>
          <p:nvPr>
            <p:ph type="title" orient="vert"/>
          </p:nvPr>
        </p:nvSpPr>
        <p:spPr>
          <a:xfrm>
            <a:off x="6629400" y="274638"/>
            <a:ext cx="2057400" cy="5851525"/>
          </a:xfrm>
        </p:spPr>
        <p:txBody>
          <a:bodyPr vert="eaVert"/>
          <a:lstStyle/>
          <a:p>
            <a:r>
              <a:rPr lang="hu-HU"/>
              <a:t>Mintacím szerkesztése</a:t>
            </a:r>
          </a:p>
        </p:txBody>
      </p:sp>
      <p:sp>
        <p:nvSpPr>
          <p:cNvPr id="3" name="Függőleges szöveg helye 2"/>
          <p:cNvSpPr>
            <a:spLocks noGrp="1"/>
          </p:cNvSpPr>
          <p:nvPr>
            <p:ph type="body" orient="vert" idx="1"/>
          </p:nvPr>
        </p:nvSpPr>
        <p:spPr>
          <a:xfrm>
            <a:off x="457200" y="274638"/>
            <a:ext cx="6019800" cy="5851525"/>
          </a:xfrm>
        </p:spPr>
        <p:txBody>
          <a:bodyPr vert="eaVert"/>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Dátum helye 3"/>
          <p:cNvSpPr>
            <a:spLocks noGrp="1"/>
          </p:cNvSpPr>
          <p:nvPr>
            <p:ph type="dt" sz="half" idx="10"/>
          </p:nvPr>
        </p:nvSpPr>
        <p:spPr/>
        <p:txBody>
          <a:bodyPr/>
          <a:lstStyle>
            <a:lvl1pPr>
              <a:defRPr/>
            </a:lvl1pPr>
          </a:lstStyle>
          <a:p>
            <a:pPr>
              <a:defRPr/>
            </a:pPr>
            <a:fld id="{F8966D79-9EB6-4C61-99B4-C44D19A3057C}" type="datetimeFigureOut">
              <a:rPr lang="hu-HU"/>
              <a:pPr>
                <a:defRPr/>
              </a:pPr>
              <a:t>2025. 09. 01.</a:t>
            </a:fld>
            <a:endParaRPr lang="hu-HU"/>
          </a:p>
        </p:txBody>
      </p:sp>
      <p:sp>
        <p:nvSpPr>
          <p:cNvPr id="5" name="Élőláb helye 4"/>
          <p:cNvSpPr>
            <a:spLocks noGrp="1"/>
          </p:cNvSpPr>
          <p:nvPr>
            <p:ph type="ftr" sz="quarter" idx="11"/>
          </p:nvPr>
        </p:nvSpPr>
        <p:spPr/>
        <p:txBody>
          <a:bodyPr/>
          <a:lstStyle>
            <a:lvl1pPr>
              <a:defRPr/>
            </a:lvl1pPr>
          </a:lstStyle>
          <a:p>
            <a:pPr>
              <a:defRPr/>
            </a:pPr>
            <a:endParaRPr lang="hu-HU"/>
          </a:p>
        </p:txBody>
      </p:sp>
      <p:sp>
        <p:nvSpPr>
          <p:cNvPr id="6" name="Dia számának helye 5"/>
          <p:cNvSpPr>
            <a:spLocks noGrp="1"/>
          </p:cNvSpPr>
          <p:nvPr>
            <p:ph type="sldNum" sz="quarter" idx="12"/>
          </p:nvPr>
        </p:nvSpPr>
        <p:spPr/>
        <p:txBody>
          <a:bodyPr/>
          <a:lstStyle>
            <a:lvl1pPr>
              <a:defRPr/>
            </a:lvl1pPr>
          </a:lstStyle>
          <a:p>
            <a:fld id="{B3D9D2E7-564E-4946-8086-B1E551057014}" type="slidenum">
              <a:rPr lang="hu-HU" altLang="hu-HU"/>
              <a:pPr/>
              <a:t>‹#›</a:t>
            </a:fld>
            <a:endParaRPr lang="hu-HU" altLang="hu-HU"/>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cSld name="Tartalom">
    <p:spTree>
      <p:nvGrpSpPr>
        <p:cNvPr id="1" name=""/>
        <p:cNvGrpSpPr/>
        <p:nvPr/>
      </p:nvGrpSpPr>
      <p:grpSpPr>
        <a:xfrm>
          <a:off x="0" y="0"/>
          <a:ext cx="0" cy="0"/>
          <a:chOff x="0" y="0"/>
          <a:chExt cx="0" cy="0"/>
        </a:xfrm>
      </p:grpSpPr>
      <p:sp>
        <p:nvSpPr>
          <p:cNvPr id="2" name="Tartalom helye 1"/>
          <p:cNvSpPr>
            <a:spLocks noGrp="1"/>
          </p:cNvSpPr>
          <p:nvPr>
            <p:ph/>
          </p:nvPr>
        </p:nvSpPr>
        <p:spPr>
          <a:xfrm>
            <a:off x="455613" y="273050"/>
            <a:ext cx="8226425" cy="5822950"/>
          </a:xfrm>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3" name="Dátum helye 3"/>
          <p:cNvSpPr>
            <a:spLocks noGrp="1"/>
          </p:cNvSpPr>
          <p:nvPr>
            <p:ph type="dt" sz="half" idx="10"/>
          </p:nvPr>
        </p:nvSpPr>
        <p:spPr/>
        <p:txBody>
          <a:bodyPr/>
          <a:lstStyle>
            <a:lvl1pPr>
              <a:defRPr/>
            </a:lvl1pPr>
          </a:lstStyle>
          <a:p>
            <a:pPr>
              <a:defRPr/>
            </a:pPr>
            <a:fld id="{F85FE648-3931-4D20-B9D3-AE67AF0CB972}" type="datetimeFigureOut">
              <a:rPr lang="hu-HU"/>
              <a:pPr>
                <a:defRPr/>
              </a:pPr>
              <a:t>2025. 09. 01.</a:t>
            </a:fld>
            <a:endParaRPr lang="hu-HU"/>
          </a:p>
        </p:txBody>
      </p:sp>
      <p:sp>
        <p:nvSpPr>
          <p:cNvPr id="4" name="Élőláb helye 4"/>
          <p:cNvSpPr>
            <a:spLocks noGrp="1"/>
          </p:cNvSpPr>
          <p:nvPr>
            <p:ph type="ftr" sz="quarter" idx="11"/>
          </p:nvPr>
        </p:nvSpPr>
        <p:spPr/>
        <p:txBody>
          <a:bodyPr/>
          <a:lstStyle>
            <a:lvl1pPr>
              <a:defRPr/>
            </a:lvl1pPr>
          </a:lstStyle>
          <a:p>
            <a:pPr>
              <a:defRPr/>
            </a:pPr>
            <a:endParaRPr lang="hu-HU"/>
          </a:p>
        </p:txBody>
      </p:sp>
      <p:sp>
        <p:nvSpPr>
          <p:cNvPr id="5" name="Dia számának helye 5"/>
          <p:cNvSpPr>
            <a:spLocks noGrp="1"/>
          </p:cNvSpPr>
          <p:nvPr>
            <p:ph type="sldNum" sz="quarter" idx="12"/>
          </p:nvPr>
        </p:nvSpPr>
        <p:spPr/>
        <p:txBody>
          <a:bodyPr/>
          <a:lstStyle>
            <a:lvl1pPr>
              <a:defRPr/>
            </a:lvl1pPr>
          </a:lstStyle>
          <a:p>
            <a:pPr>
              <a:defRPr/>
            </a:pPr>
            <a:fld id="{A187790A-C065-4720-8EF1-AC83926C4AD4}" type="slidenum">
              <a:rPr lang="hu-HU" altLang="hu-HU"/>
              <a:pPr>
                <a:defRPr/>
              </a:pPr>
              <a:t>‹#›</a:t>
            </a:fld>
            <a:endParaRPr lang="hu-HU" altLang="hu-HU"/>
          </a:p>
        </p:txBody>
      </p:sp>
    </p:spTree>
    <p:extLst>
      <p:ext uri="{BB962C8B-B14F-4D97-AF65-F5344CB8AC3E}">
        <p14:creationId xmlns:p14="http://schemas.microsoft.com/office/powerpoint/2010/main" val="42231565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Cím és tartalom">
    <p:spTree>
      <p:nvGrpSpPr>
        <p:cNvPr id="1" name=""/>
        <p:cNvGrpSpPr/>
        <p:nvPr/>
      </p:nvGrpSpPr>
      <p:grpSpPr>
        <a:xfrm>
          <a:off x="0" y="0"/>
          <a:ext cx="0" cy="0"/>
          <a:chOff x="0" y="0"/>
          <a:chExt cx="0" cy="0"/>
        </a:xfrm>
      </p:grpSpPr>
      <p:sp>
        <p:nvSpPr>
          <p:cNvPr id="2" name="Cím 1"/>
          <p:cNvSpPr>
            <a:spLocks noGrp="1"/>
          </p:cNvSpPr>
          <p:nvPr>
            <p:ph type="title"/>
          </p:nvPr>
        </p:nvSpPr>
        <p:spPr/>
        <p:txBody>
          <a:bodyPr/>
          <a:lstStyle/>
          <a:p>
            <a:r>
              <a:rPr lang="hu-HU"/>
              <a:t>Mintacím szerkesztése</a:t>
            </a:r>
          </a:p>
        </p:txBody>
      </p:sp>
      <p:sp>
        <p:nvSpPr>
          <p:cNvPr id="3" name="Tartalom helye 2"/>
          <p:cNvSpPr>
            <a:spLocks noGrp="1"/>
          </p:cNvSpPr>
          <p:nvPr>
            <p:ph idx="1"/>
          </p:nvPr>
        </p:nvSpPr>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Dátum helye 3"/>
          <p:cNvSpPr>
            <a:spLocks noGrp="1"/>
          </p:cNvSpPr>
          <p:nvPr>
            <p:ph type="dt" sz="half" idx="10"/>
          </p:nvPr>
        </p:nvSpPr>
        <p:spPr/>
        <p:txBody>
          <a:bodyPr/>
          <a:lstStyle>
            <a:lvl1pPr>
              <a:defRPr/>
            </a:lvl1pPr>
          </a:lstStyle>
          <a:p>
            <a:pPr>
              <a:defRPr/>
            </a:pPr>
            <a:fld id="{449F70E2-6FF0-463D-8B2A-BB659CBF95B2}" type="datetimeFigureOut">
              <a:rPr lang="hu-HU"/>
              <a:pPr>
                <a:defRPr/>
              </a:pPr>
              <a:t>2025. 09. 01.</a:t>
            </a:fld>
            <a:endParaRPr lang="hu-HU"/>
          </a:p>
        </p:txBody>
      </p:sp>
      <p:sp>
        <p:nvSpPr>
          <p:cNvPr id="5" name="Élőláb helye 4"/>
          <p:cNvSpPr>
            <a:spLocks noGrp="1"/>
          </p:cNvSpPr>
          <p:nvPr>
            <p:ph type="ftr" sz="quarter" idx="11"/>
          </p:nvPr>
        </p:nvSpPr>
        <p:spPr/>
        <p:txBody>
          <a:bodyPr/>
          <a:lstStyle>
            <a:lvl1pPr>
              <a:defRPr/>
            </a:lvl1pPr>
          </a:lstStyle>
          <a:p>
            <a:pPr>
              <a:defRPr/>
            </a:pPr>
            <a:endParaRPr lang="hu-HU"/>
          </a:p>
        </p:txBody>
      </p:sp>
      <p:sp>
        <p:nvSpPr>
          <p:cNvPr id="6" name="Dia számának helye 5"/>
          <p:cNvSpPr>
            <a:spLocks noGrp="1"/>
          </p:cNvSpPr>
          <p:nvPr>
            <p:ph type="sldNum" sz="quarter" idx="12"/>
          </p:nvPr>
        </p:nvSpPr>
        <p:spPr/>
        <p:txBody>
          <a:bodyPr/>
          <a:lstStyle>
            <a:lvl1pPr>
              <a:defRPr/>
            </a:lvl1pPr>
          </a:lstStyle>
          <a:p>
            <a:fld id="{FEB1F634-6606-4AD8-95AF-73C42451ADD9}" type="slidenum">
              <a:rPr lang="hu-HU" altLang="hu-HU"/>
              <a:pPr/>
              <a:t>‹#›</a:t>
            </a:fld>
            <a:endParaRPr lang="hu-HU" altLang="hu-HU"/>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zakaszfejléc">
    <p:spTree>
      <p:nvGrpSpPr>
        <p:cNvPr id="1" name=""/>
        <p:cNvGrpSpPr/>
        <p:nvPr/>
      </p:nvGrpSpPr>
      <p:grpSpPr>
        <a:xfrm>
          <a:off x="0" y="0"/>
          <a:ext cx="0" cy="0"/>
          <a:chOff x="0" y="0"/>
          <a:chExt cx="0" cy="0"/>
        </a:xfrm>
      </p:grpSpPr>
      <p:sp>
        <p:nvSpPr>
          <p:cNvPr id="2" name="Cím 1"/>
          <p:cNvSpPr>
            <a:spLocks noGrp="1"/>
          </p:cNvSpPr>
          <p:nvPr>
            <p:ph type="title"/>
          </p:nvPr>
        </p:nvSpPr>
        <p:spPr>
          <a:xfrm>
            <a:off x="722313" y="4406900"/>
            <a:ext cx="7772400" cy="1362075"/>
          </a:xfrm>
        </p:spPr>
        <p:txBody>
          <a:bodyPr anchor="t"/>
          <a:lstStyle>
            <a:lvl1pPr algn="l">
              <a:defRPr sz="4000" b="1" cap="all"/>
            </a:lvl1pPr>
          </a:lstStyle>
          <a:p>
            <a:r>
              <a:rPr lang="hu-HU"/>
              <a:t>Mintacím szerkesztése</a:t>
            </a:r>
          </a:p>
        </p:txBody>
      </p:sp>
      <p:sp>
        <p:nvSpPr>
          <p:cNvPr id="3" name="Szöveg helye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hu-HU"/>
              <a:t>Mintaszöveg szerkesztése</a:t>
            </a:r>
          </a:p>
        </p:txBody>
      </p:sp>
      <p:sp>
        <p:nvSpPr>
          <p:cNvPr id="4" name="Dátum helye 3"/>
          <p:cNvSpPr>
            <a:spLocks noGrp="1"/>
          </p:cNvSpPr>
          <p:nvPr>
            <p:ph type="dt" sz="half" idx="10"/>
          </p:nvPr>
        </p:nvSpPr>
        <p:spPr/>
        <p:txBody>
          <a:bodyPr/>
          <a:lstStyle>
            <a:lvl1pPr>
              <a:defRPr/>
            </a:lvl1pPr>
          </a:lstStyle>
          <a:p>
            <a:pPr>
              <a:defRPr/>
            </a:pPr>
            <a:fld id="{5BD05318-B023-440A-AD98-57D4D2428B7D}" type="datetimeFigureOut">
              <a:rPr lang="hu-HU"/>
              <a:pPr>
                <a:defRPr/>
              </a:pPr>
              <a:t>2025. 09. 01.</a:t>
            </a:fld>
            <a:endParaRPr lang="hu-HU"/>
          </a:p>
        </p:txBody>
      </p:sp>
      <p:sp>
        <p:nvSpPr>
          <p:cNvPr id="5" name="Élőláb helye 4"/>
          <p:cNvSpPr>
            <a:spLocks noGrp="1"/>
          </p:cNvSpPr>
          <p:nvPr>
            <p:ph type="ftr" sz="quarter" idx="11"/>
          </p:nvPr>
        </p:nvSpPr>
        <p:spPr/>
        <p:txBody>
          <a:bodyPr/>
          <a:lstStyle>
            <a:lvl1pPr>
              <a:defRPr/>
            </a:lvl1pPr>
          </a:lstStyle>
          <a:p>
            <a:pPr>
              <a:defRPr/>
            </a:pPr>
            <a:endParaRPr lang="hu-HU"/>
          </a:p>
        </p:txBody>
      </p:sp>
      <p:sp>
        <p:nvSpPr>
          <p:cNvPr id="6" name="Dia számának helye 5"/>
          <p:cNvSpPr>
            <a:spLocks noGrp="1"/>
          </p:cNvSpPr>
          <p:nvPr>
            <p:ph type="sldNum" sz="quarter" idx="12"/>
          </p:nvPr>
        </p:nvSpPr>
        <p:spPr/>
        <p:txBody>
          <a:bodyPr/>
          <a:lstStyle>
            <a:lvl1pPr>
              <a:defRPr/>
            </a:lvl1pPr>
          </a:lstStyle>
          <a:p>
            <a:fld id="{64A405A6-BE2E-457B-BF36-06D6D2C5C527}" type="slidenum">
              <a:rPr lang="hu-HU" altLang="hu-HU"/>
              <a:pPr/>
              <a:t>‹#›</a:t>
            </a:fld>
            <a:endParaRPr lang="hu-HU" altLang="hu-HU"/>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tartalomrész">
    <p:spTree>
      <p:nvGrpSpPr>
        <p:cNvPr id="1" name=""/>
        <p:cNvGrpSpPr/>
        <p:nvPr/>
      </p:nvGrpSpPr>
      <p:grpSpPr>
        <a:xfrm>
          <a:off x="0" y="0"/>
          <a:ext cx="0" cy="0"/>
          <a:chOff x="0" y="0"/>
          <a:chExt cx="0" cy="0"/>
        </a:xfrm>
      </p:grpSpPr>
      <p:sp>
        <p:nvSpPr>
          <p:cNvPr id="2" name="Cím 1"/>
          <p:cNvSpPr>
            <a:spLocks noGrp="1"/>
          </p:cNvSpPr>
          <p:nvPr>
            <p:ph type="title"/>
          </p:nvPr>
        </p:nvSpPr>
        <p:spPr/>
        <p:txBody>
          <a:bodyPr/>
          <a:lstStyle/>
          <a:p>
            <a:r>
              <a:rPr lang="hu-HU"/>
              <a:t>Mintacím szerkesztése</a:t>
            </a:r>
          </a:p>
        </p:txBody>
      </p:sp>
      <p:sp>
        <p:nvSpPr>
          <p:cNvPr id="3" name="Tartalom helye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Tartalom helye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5" name="Dátum helye 3"/>
          <p:cNvSpPr>
            <a:spLocks noGrp="1"/>
          </p:cNvSpPr>
          <p:nvPr>
            <p:ph type="dt" sz="half" idx="10"/>
          </p:nvPr>
        </p:nvSpPr>
        <p:spPr/>
        <p:txBody>
          <a:bodyPr/>
          <a:lstStyle>
            <a:lvl1pPr>
              <a:defRPr/>
            </a:lvl1pPr>
          </a:lstStyle>
          <a:p>
            <a:pPr>
              <a:defRPr/>
            </a:pPr>
            <a:fld id="{7BE51F8A-6C07-40E6-B1C2-DB9E1E7BC71F}" type="datetimeFigureOut">
              <a:rPr lang="hu-HU"/>
              <a:pPr>
                <a:defRPr/>
              </a:pPr>
              <a:t>2025. 09. 01.</a:t>
            </a:fld>
            <a:endParaRPr lang="hu-HU"/>
          </a:p>
        </p:txBody>
      </p:sp>
      <p:sp>
        <p:nvSpPr>
          <p:cNvPr id="6" name="Élőláb helye 4"/>
          <p:cNvSpPr>
            <a:spLocks noGrp="1"/>
          </p:cNvSpPr>
          <p:nvPr>
            <p:ph type="ftr" sz="quarter" idx="11"/>
          </p:nvPr>
        </p:nvSpPr>
        <p:spPr/>
        <p:txBody>
          <a:bodyPr/>
          <a:lstStyle>
            <a:lvl1pPr>
              <a:defRPr/>
            </a:lvl1pPr>
          </a:lstStyle>
          <a:p>
            <a:pPr>
              <a:defRPr/>
            </a:pPr>
            <a:endParaRPr lang="hu-HU"/>
          </a:p>
        </p:txBody>
      </p:sp>
      <p:sp>
        <p:nvSpPr>
          <p:cNvPr id="7" name="Dia számának helye 5"/>
          <p:cNvSpPr>
            <a:spLocks noGrp="1"/>
          </p:cNvSpPr>
          <p:nvPr>
            <p:ph type="sldNum" sz="quarter" idx="12"/>
          </p:nvPr>
        </p:nvSpPr>
        <p:spPr/>
        <p:txBody>
          <a:bodyPr/>
          <a:lstStyle>
            <a:lvl1pPr>
              <a:defRPr/>
            </a:lvl1pPr>
          </a:lstStyle>
          <a:p>
            <a:fld id="{D8AB4DEC-4032-4947-BBC2-42CC093697C3}" type="slidenum">
              <a:rPr lang="hu-HU" altLang="hu-HU"/>
              <a:pPr/>
              <a:t>‹#›</a:t>
            </a:fld>
            <a:endParaRPr lang="hu-HU" altLang="hu-HU"/>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Összehasonlítás">
    <p:spTree>
      <p:nvGrpSpPr>
        <p:cNvPr id="1" name=""/>
        <p:cNvGrpSpPr/>
        <p:nvPr/>
      </p:nvGrpSpPr>
      <p:grpSpPr>
        <a:xfrm>
          <a:off x="0" y="0"/>
          <a:ext cx="0" cy="0"/>
          <a:chOff x="0" y="0"/>
          <a:chExt cx="0" cy="0"/>
        </a:xfrm>
      </p:grpSpPr>
      <p:sp>
        <p:nvSpPr>
          <p:cNvPr id="2" name="Cím 1"/>
          <p:cNvSpPr>
            <a:spLocks noGrp="1"/>
          </p:cNvSpPr>
          <p:nvPr>
            <p:ph type="title"/>
          </p:nvPr>
        </p:nvSpPr>
        <p:spPr/>
        <p:txBody>
          <a:bodyPr/>
          <a:lstStyle>
            <a:lvl1pPr>
              <a:defRPr/>
            </a:lvl1pPr>
          </a:lstStyle>
          <a:p>
            <a:r>
              <a:rPr lang="hu-HU"/>
              <a:t>Mintacím szerkesztése</a:t>
            </a:r>
          </a:p>
        </p:txBody>
      </p:sp>
      <p:sp>
        <p:nvSpPr>
          <p:cNvPr id="3" name="Szöveg helye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u-HU"/>
              <a:t>Mintaszöveg szerkesztése</a:t>
            </a:r>
          </a:p>
        </p:txBody>
      </p:sp>
      <p:sp>
        <p:nvSpPr>
          <p:cNvPr id="4" name="Tartalom helye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5" name="Szöveg helye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u-HU"/>
              <a:t>Mintaszöveg szerkesztése</a:t>
            </a:r>
          </a:p>
        </p:txBody>
      </p:sp>
      <p:sp>
        <p:nvSpPr>
          <p:cNvPr id="6" name="Tartalom helye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7" name="Dátum helye 3"/>
          <p:cNvSpPr>
            <a:spLocks noGrp="1"/>
          </p:cNvSpPr>
          <p:nvPr>
            <p:ph type="dt" sz="half" idx="10"/>
          </p:nvPr>
        </p:nvSpPr>
        <p:spPr/>
        <p:txBody>
          <a:bodyPr/>
          <a:lstStyle>
            <a:lvl1pPr>
              <a:defRPr/>
            </a:lvl1pPr>
          </a:lstStyle>
          <a:p>
            <a:pPr>
              <a:defRPr/>
            </a:pPr>
            <a:fld id="{FEF45A83-D0A9-420D-A840-7ABEE970BE7C}" type="datetimeFigureOut">
              <a:rPr lang="hu-HU"/>
              <a:pPr>
                <a:defRPr/>
              </a:pPr>
              <a:t>2025. 09. 01.</a:t>
            </a:fld>
            <a:endParaRPr lang="hu-HU"/>
          </a:p>
        </p:txBody>
      </p:sp>
      <p:sp>
        <p:nvSpPr>
          <p:cNvPr id="8" name="Élőláb helye 4"/>
          <p:cNvSpPr>
            <a:spLocks noGrp="1"/>
          </p:cNvSpPr>
          <p:nvPr>
            <p:ph type="ftr" sz="quarter" idx="11"/>
          </p:nvPr>
        </p:nvSpPr>
        <p:spPr/>
        <p:txBody>
          <a:bodyPr/>
          <a:lstStyle>
            <a:lvl1pPr>
              <a:defRPr/>
            </a:lvl1pPr>
          </a:lstStyle>
          <a:p>
            <a:pPr>
              <a:defRPr/>
            </a:pPr>
            <a:endParaRPr lang="hu-HU"/>
          </a:p>
        </p:txBody>
      </p:sp>
      <p:sp>
        <p:nvSpPr>
          <p:cNvPr id="9" name="Dia számának helye 5"/>
          <p:cNvSpPr>
            <a:spLocks noGrp="1"/>
          </p:cNvSpPr>
          <p:nvPr>
            <p:ph type="sldNum" sz="quarter" idx="12"/>
          </p:nvPr>
        </p:nvSpPr>
        <p:spPr/>
        <p:txBody>
          <a:bodyPr/>
          <a:lstStyle>
            <a:lvl1pPr>
              <a:defRPr/>
            </a:lvl1pPr>
          </a:lstStyle>
          <a:p>
            <a:fld id="{3A932459-F998-45DB-9DFD-AB79100B722C}" type="slidenum">
              <a:rPr lang="hu-HU" altLang="hu-HU"/>
              <a:pPr/>
              <a:t>‹#›</a:t>
            </a:fld>
            <a:endParaRPr lang="hu-HU" altLang="hu-HU"/>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Csak cím">
    <p:spTree>
      <p:nvGrpSpPr>
        <p:cNvPr id="1" name=""/>
        <p:cNvGrpSpPr/>
        <p:nvPr/>
      </p:nvGrpSpPr>
      <p:grpSpPr>
        <a:xfrm>
          <a:off x="0" y="0"/>
          <a:ext cx="0" cy="0"/>
          <a:chOff x="0" y="0"/>
          <a:chExt cx="0" cy="0"/>
        </a:xfrm>
      </p:grpSpPr>
      <p:sp>
        <p:nvSpPr>
          <p:cNvPr id="2" name="Cím 1"/>
          <p:cNvSpPr>
            <a:spLocks noGrp="1"/>
          </p:cNvSpPr>
          <p:nvPr>
            <p:ph type="title"/>
          </p:nvPr>
        </p:nvSpPr>
        <p:spPr/>
        <p:txBody>
          <a:bodyPr/>
          <a:lstStyle/>
          <a:p>
            <a:r>
              <a:rPr lang="hu-HU"/>
              <a:t>Mintacím szerkesztése</a:t>
            </a:r>
          </a:p>
        </p:txBody>
      </p:sp>
      <p:sp>
        <p:nvSpPr>
          <p:cNvPr id="3" name="Dátum helye 3"/>
          <p:cNvSpPr>
            <a:spLocks noGrp="1"/>
          </p:cNvSpPr>
          <p:nvPr>
            <p:ph type="dt" sz="half" idx="10"/>
          </p:nvPr>
        </p:nvSpPr>
        <p:spPr/>
        <p:txBody>
          <a:bodyPr/>
          <a:lstStyle>
            <a:lvl1pPr>
              <a:defRPr/>
            </a:lvl1pPr>
          </a:lstStyle>
          <a:p>
            <a:pPr>
              <a:defRPr/>
            </a:pPr>
            <a:fld id="{D7170D75-C42A-4229-A05F-C5502B49DBFE}" type="datetimeFigureOut">
              <a:rPr lang="hu-HU"/>
              <a:pPr>
                <a:defRPr/>
              </a:pPr>
              <a:t>2025. 09. 01.</a:t>
            </a:fld>
            <a:endParaRPr lang="hu-HU"/>
          </a:p>
        </p:txBody>
      </p:sp>
      <p:sp>
        <p:nvSpPr>
          <p:cNvPr id="4" name="Élőláb helye 4"/>
          <p:cNvSpPr>
            <a:spLocks noGrp="1"/>
          </p:cNvSpPr>
          <p:nvPr>
            <p:ph type="ftr" sz="quarter" idx="11"/>
          </p:nvPr>
        </p:nvSpPr>
        <p:spPr/>
        <p:txBody>
          <a:bodyPr/>
          <a:lstStyle>
            <a:lvl1pPr>
              <a:defRPr/>
            </a:lvl1pPr>
          </a:lstStyle>
          <a:p>
            <a:pPr>
              <a:defRPr/>
            </a:pPr>
            <a:endParaRPr lang="hu-HU"/>
          </a:p>
        </p:txBody>
      </p:sp>
      <p:sp>
        <p:nvSpPr>
          <p:cNvPr id="5" name="Dia számának helye 5"/>
          <p:cNvSpPr>
            <a:spLocks noGrp="1"/>
          </p:cNvSpPr>
          <p:nvPr>
            <p:ph type="sldNum" sz="quarter" idx="12"/>
          </p:nvPr>
        </p:nvSpPr>
        <p:spPr/>
        <p:txBody>
          <a:bodyPr/>
          <a:lstStyle>
            <a:lvl1pPr>
              <a:defRPr/>
            </a:lvl1pPr>
          </a:lstStyle>
          <a:p>
            <a:fld id="{9EF014D5-6F5B-40FA-BFAC-0AB8D08CAC37}" type="slidenum">
              <a:rPr lang="hu-HU" altLang="hu-HU"/>
              <a:pPr/>
              <a:t>‹#›</a:t>
            </a:fld>
            <a:endParaRPr lang="hu-HU" altLang="hu-HU"/>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Üres">
    <p:spTree>
      <p:nvGrpSpPr>
        <p:cNvPr id="1" name=""/>
        <p:cNvGrpSpPr/>
        <p:nvPr/>
      </p:nvGrpSpPr>
      <p:grpSpPr>
        <a:xfrm>
          <a:off x="0" y="0"/>
          <a:ext cx="0" cy="0"/>
          <a:chOff x="0" y="0"/>
          <a:chExt cx="0" cy="0"/>
        </a:xfrm>
      </p:grpSpPr>
      <p:sp>
        <p:nvSpPr>
          <p:cNvPr id="2" name="Dátum helye 3"/>
          <p:cNvSpPr>
            <a:spLocks noGrp="1"/>
          </p:cNvSpPr>
          <p:nvPr>
            <p:ph type="dt" sz="half" idx="10"/>
          </p:nvPr>
        </p:nvSpPr>
        <p:spPr/>
        <p:txBody>
          <a:bodyPr/>
          <a:lstStyle>
            <a:lvl1pPr>
              <a:defRPr/>
            </a:lvl1pPr>
          </a:lstStyle>
          <a:p>
            <a:pPr>
              <a:defRPr/>
            </a:pPr>
            <a:fld id="{EBBCA63B-EA45-481C-9E14-22A9D6E2D32C}" type="datetimeFigureOut">
              <a:rPr lang="hu-HU"/>
              <a:pPr>
                <a:defRPr/>
              </a:pPr>
              <a:t>2025. 09. 01.</a:t>
            </a:fld>
            <a:endParaRPr lang="hu-HU"/>
          </a:p>
        </p:txBody>
      </p:sp>
      <p:sp>
        <p:nvSpPr>
          <p:cNvPr id="3" name="Élőláb helye 4"/>
          <p:cNvSpPr>
            <a:spLocks noGrp="1"/>
          </p:cNvSpPr>
          <p:nvPr>
            <p:ph type="ftr" sz="quarter" idx="11"/>
          </p:nvPr>
        </p:nvSpPr>
        <p:spPr/>
        <p:txBody>
          <a:bodyPr/>
          <a:lstStyle>
            <a:lvl1pPr>
              <a:defRPr/>
            </a:lvl1pPr>
          </a:lstStyle>
          <a:p>
            <a:pPr>
              <a:defRPr/>
            </a:pPr>
            <a:endParaRPr lang="hu-HU"/>
          </a:p>
        </p:txBody>
      </p:sp>
      <p:sp>
        <p:nvSpPr>
          <p:cNvPr id="4" name="Dia számának helye 5"/>
          <p:cNvSpPr>
            <a:spLocks noGrp="1"/>
          </p:cNvSpPr>
          <p:nvPr>
            <p:ph type="sldNum" sz="quarter" idx="12"/>
          </p:nvPr>
        </p:nvSpPr>
        <p:spPr/>
        <p:txBody>
          <a:bodyPr/>
          <a:lstStyle>
            <a:lvl1pPr>
              <a:defRPr/>
            </a:lvl1pPr>
          </a:lstStyle>
          <a:p>
            <a:fld id="{C4905F22-1D99-4433-99DB-078DE5A5453E}" type="slidenum">
              <a:rPr lang="hu-HU" altLang="hu-HU"/>
              <a:pPr/>
              <a:t>‹#›</a:t>
            </a:fld>
            <a:endParaRPr lang="hu-HU" altLang="hu-HU"/>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Tartalomrész képaláírással">
    <p:spTree>
      <p:nvGrpSpPr>
        <p:cNvPr id="1" name=""/>
        <p:cNvGrpSpPr/>
        <p:nvPr/>
      </p:nvGrpSpPr>
      <p:grpSpPr>
        <a:xfrm>
          <a:off x="0" y="0"/>
          <a:ext cx="0" cy="0"/>
          <a:chOff x="0" y="0"/>
          <a:chExt cx="0" cy="0"/>
        </a:xfrm>
      </p:grpSpPr>
      <p:sp>
        <p:nvSpPr>
          <p:cNvPr id="2" name="Cím 1"/>
          <p:cNvSpPr>
            <a:spLocks noGrp="1"/>
          </p:cNvSpPr>
          <p:nvPr>
            <p:ph type="title"/>
          </p:nvPr>
        </p:nvSpPr>
        <p:spPr>
          <a:xfrm>
            <a:off x="457200" y="273050"/>
            <a:ext cx="3008313" cy="1162050"/>
          </a:xfrm>
        </p:spPr>
        <p:txBody>
          <a:bodyPr anchor="b"/>
          <a:lstStyle>
            <a:lvl1pPr algn="l">
              <a:defRPr sz="2000" b="1"/>
            </a:lvl1pPr>
          </a:lstStyle>
          <a:p>
            <a:r>
              <a:rPr lang="hu-HU"/>
              <a:t>Mintacím szerkesztése</a:t>
            </a:r>
          </a:p>
        </p:txBody>
      </p:sp>
      <p:sp>
        <p:nvSpPr>
          <p:cNvPr id="3" name="Tartalom helye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Szöveg helye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u-HU"/>
              <a:t>Mintaszöveg szerkesztése</a:t>
            </a:r>
          </a:p>
        </p:txBody>
      </p:sp>
      <p:sp>
        <p:nvSpPr>
          <p:cNvPr id="5" name="Dátum helye 3"/>
          <p:cNvSpPr>
            <a:spLocks noGrp="1"/>
          </p:cNvSpPr>
          <p:nvPr>
            <p:ph type="dt" sz="half" idx="10"/>
          </p:nvPr>
        </p:nvSpPr>
        <p:spPr/>
        <p:txBody>
          <a:bodyPr/>
          <a:lstStyle>
            <a:lvl1pPr>
              <a:defRPr/>
            </a:lvl1pPr>
          </a:lstStyle>
          <a:p>
            <a:pPr>
              <a:defRPr/>
            </a:pPr>
            <a:fld id="{46F92BF4-0C6E-413B-AFD0-3C8EEBD14827}" type="datetimeFigureOut">
              <a:rPr lang="hu-HU"/>
              <a:pPr>
                <a:defRPr/>
              </a:pPr>
              <a:t>2025. 09. 01.</a:t>
            </a:fld>
            <a:endParaRPr lang="hu-HU"/>
          </a:p>
        </p:txBody>
      </p:sp>
      <p:sp>
        <p:nvSpPr>
          <p:cNvPr id="6" name="Élőláb helye 4"/>
          <p:cNvSpPr>
            <a:spLocks noGrp="1"/>
          </p:cNvSpPr>
          <p:nvPr>
            <p:ph type="ftr" sz="quarter" idx="11"/>
          </p:nvPr>
        </p:nvSpPr>
        <p:spPr/>
        <p:txBody>
          <a:bodyPr/>
          <a:lstStyle>
            <a:lvl1pPr>
              <a:defRPr/>
            </a:lvl1pPr>
          </a:lstStyle>
          <a:p>
            <a:pPr>
              <a:defRPr/>
            </a:pPr>
            <a:endParaRPr lang="hu-HU"/>
          </a:p>
        </p:txBody>
      </p:sp>
      <p:sp>
        <p:nvSpPr>
          <p:cNvPr id="7" name="Dia számának helye 5"/>
          <p:cNvSpPr>
            <a:spLocks noGrp="1"/>
          </p:cNvSpPr>
          <p:nvPr>
            <p:ph type="sldNum" sz="quarter" idx="12"/>
          </p:nvPr>
        </p:nvSpPr>
        <p:spPr/>
        <p:txBody>
          <a:bodyPr/>
          <a:lstStyle>
            <a:lvl1pPr>
              <a:defRPr/>
            </a:lvl1pPr>
          </a:lstStyle>
          <a:p>
            <a:fld id="{E7D172E9-E65F-405B-B2F4-2F1247AABE99}" type="slidenum">
              <a:rPr lang="hu-HU" altLang="hu-HU"/>
              <a:pPr/>
              <a:t>‹#›</a:t>
            </a:fld>
            <a:endParaRPr lang="hu-HU" altLang="hu-HU"/>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Kép képaláírással">
    <p:spTree>
      <p:nvGrpSpPr>
        <p:cNvPr id="1" name=""/>
        <p:cNvGrpSpPr/>
        <p:nvPr/>
      </p:nvGrpSpPr>
      <p:grpSpPr>
        <a:xfrm>
          <a:off x="0" y="0"/>
          <a:ext cx="0" cy="0"/>
          <a:chOff x="0" y="0"/>
          <a:chExt cx="0" cy="0"/>
        </a:xfrm>
      </p:grpSpPr>
      <p:sp>
        <p:nvSpPr>
          <p:cNvPr id="2" name="Cím 1"/>
          <p:cNvSpPr>
            <a:spLocks noGrp="1"/>
          </p:cNvSpPr>
          <p:nvPr>
            <p:ph type="title"/>
          </p:nvPr>
        </p:nvSpPr>
        <p:spPr>
          <a:xfrm>
            <a:off x="1792288" y="4800600"/>
            <a:ext cx="5486400" cy="566738"/>
          </a:xfrm>
        </p:spPr>
        <p:txBody>
          <a:bodyPr anchor="b"/>
          <a:lstStyle>
            <a:lvl1pPr algn="l">
              <a:defRPr sz="2000" b="1"/>
            </a:lvl1pPr>
          </a:lstStyle>
          <a:p>
            <a:r>
              <a:rPr lang="hu-HU"/>
              <a:t>Mintacím szerkesztése</a:t>
            </a:r>
          </a:p>
        </p:txBody>
      </p:sp>
      <p:sp>
        <p:nvSpPr>
          <p:cNvPr id="3" name="Kép helye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hu-HU" noProof="0"/>
          </a:p>
        </p:txBody>
      </p:sp>
      <p:sp>
        <p:nvSpPr>
          <p:cNvPr id="4" name="Szöveg helye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u-HU"/>
              <a:t>Mintaszöveg szerkesztése</a:t>
            </a:r>
          </a:p>
        </p:txBody>
      </p:sp>
      <p:sp>
        <p:nvSpPr>
          <p:cNvPr id="5" name="Dátum helye 3"/>
          <p:cNvSpPr>
            <a:spLocks noGrp="1"/>
          </p:cNvSpPr>
          <p:nvPr>
            <p:ph type="dt" sz="half" idx="10"/>
          </p:nvPr>
        </p:nvSpPr>
        <p:spPr/>
        <p:txBody>
          <a:bodyPr/>
          <a:lstStyle>
            <a:lvl1pPr>
              <a:defRPr/>
            </a:lvl1pPr>
          </a:lstStyle>
          <a:p>
            <a:pPr>
              <a:defRPr/>
            </a:pPr>
            <a:fld id="{B8602F07-1ED8-4D5F-B4B8-559A78956446}" type="datetimeFigureOut">
              <a:rPr lang="hu-HU"/>
              <a:pPr>
                <a:defRPr/>
              </a:pPr>
              <a:t>2025. 09. 01.</a:t>
            </a:fld>
            <a:endParaRPr lang="hu-HU"/>
          </a:p>
        </p:txBody>
      </p:sp>
      <p:sp>
        <p:nvSpPr>
          <p:cNvPr id="6" name="Élőláb helye 4"/>
          <p:cNvSpPr>
            <a:spLocks noGrp="1"/>
          </p:cNvSpPr>
          <p:nvPr>
            <p:ph type="ftr" sz="quarter" idx="11"/>
          </p:nvPr>
        </p:nvSpPr>
        <p:spPr/>
        <p:txBody>
          <a:bodyPr/>
          <a:lstStyle>
            <a:lvl1pPr>
              <a:defRPr/>
            </a:lvl1pPr>
          </a:lstStyle>
          <a:p>
            <a:pPr>
              <a:defRPr/>
            </a:pPr>
            <a:endParaRPr lang="hu-HU"/>
          </a:p>
        </p:txBody>
      </p:sp>
      <p:sp>
        <p:nvSpPr>
          <p:cNvPr id="7" name="Dia számának helye 5"/>
          <p:cNvSpPr>
            <a:spLocks noGrp="1"/>
          </p:cNvSpPr>
          <p:nvPr>
            <p:ph type="sldNum" sz="quarter" idx="12"/>
          </p:nvPr>
        </p:nvSpPr>
        <p:spPr/>
        <p:txBody>
          <a:bodyPr/>
          <a:lstStyle>
            <a:lvl1pPr>
              <a:defRPr/>
            </a:lvl1pPr>
          </a:lstStyle>
          <a:p>
            <a:fld id="{A5BBEEC0-9BA3-4E55-86AE-AE3850EE42B4}" type="slidenum">
              <a:rPr lang="hu-HU" altLang="hu-HU"/>
              <a:pPr/>
              <a:t>‹#›</a:t>
            </a:fld>
            <a:endParaRPr lang="hu-HU" altLang="hu-HU"/>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Cím helye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hu-HU" altLang="hu-HU"/>
              <a:t>Mintacím szerkesztése</a:t>
            </a:r>
          </a:p>
        </p:txBody>
      </p:sp>
      <p:sp>
        <p:nvSpPr>
          <p:cNvPr id="1027" name="Szöveg helye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hu-HU" altLang="hu-HU"/>
              <a:t>Mintaszöveg szerkesztése</a:t>
            </a:r>
          </a:p>
          <a:p>
            <a:pPr lvl="1"/>
            <a:r>
              <a:rPr lang="hu-HU" altLang="hu-HU"/>
              <a:t>Második szint</a:t>
            </a:r>
          </a:p>
          <a:p>
            <a:pPr lvl="2"/>
            <a:r>
              <a:rPr lang="hu-HU" altLang="hu-HU"/>
              <a:t>Harmadik szint</a:t>
            </a:r>
          </a:p>
          <a:p>
            <a:pPr lvl="3"/>
            <a:r>
              <a:rPr lang="hu-HU" altLang="hu-HU"/>
              <a:t>Negyedik szint</a:t>
            </a:r>
          </a:p>
          <a:p>
            <a:pPr lvl="4"/>
            <a:r>
              <a:rPr lang="hu-HU" altLang="hu-HU"/>
              <a:t>Ötödik szint</a:t>
            </a:r>
          </a:p>
        </p:txBody>
      </p:sp>
      <p:sp>
        <p:nvSpPr>
          <p:cNvPr id="4" name="Dátum helye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eaLnBrk="1" hangingPunct="1">
              <a:defRPr sz="1200">
                <a:solidFill>
                  <a:schemeClr val="tx1">
                    <a:tint val="75000"/>
                  </a:schemeClr>
                </a:solidFill>
                <a:latin typeface="Arial" charset="0"/>
                <a:cs typeface="+mn-cs"/>
              </a:defRPr>
            </a:lvl1pPr>
          </a:lstStyle>
          <a:p>
            <a:pPr>
              <a:defRPr/>
            </a:pPr>
            <a:fld id="{EF372261-65B7-4C4B-9BE6-3E4239CD5551}" type="datetimeFigureOut">
              <a:rPr lang="hu-HU"/>
              <a:pPr>
                <a:defRPr/>
              </a:pPr>
              <a:t>2025. 09. 01.</a:t>
            </a:fld>
            <a:endParaRPr lang="hu-HU"/>
          </a:p>
        </p:txBody>
      </p:sp>
      <p:sp>
        <p:nvSpPr>
          <p:cNvPr id="5" name="Élőláb helye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eaLnBrk="1" hangingPunct="1">
              <a:defRPr sz="1200">
                <a:solidFill>
                  <a:schemeClr val="tx1">
                    <a:tint val="75000"/>
                  </a:schemeClr>
                </a:solidFill>
                <a:latin typeface="Arial" charset="0"/>
                <a:cs typeface="+mn-cs"/>
              </a:defRPr>
            </a:lvl1pPr>
          </a:lstStyle>
          <a:p>
            <a:pPr>
              <a:defRPr/>
            </a:pPr>
            <a:endParaRPr lang="hu-HU"/>
          </a:p>
        </p:txBody>
      </p:sp>
      <p:sp>
        <p:nvSpPr>
          <p:cNvPr id="6" name="Dia számának helye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a:solidFill>
                  <a:srgbClr val="898989"/>
                </a:solidFill>
              </a:defRPr>
            </a:lvl1pPr>
          </a:lstStyle>
          <a:p>
            <a:fld id="{D62740C1-8742-4F78-880C-FECD1577C8CE}" type="slidenum">
              <a:rPr lang="hu-HU" altLang="hu-HU"/>
              <a:pPr/>
              <a:t>‹#›</a:t>
            </a:fld>
            <a:endParaRPr lang="hu-HU" altLang="hu-HU"/>
          </a:p>
        </p:txBody>
      </p:sp>
    </p:spTree>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 id="2147483883" r:id="rId12"/>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hu-H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0.jpeg"/></Relationships>
</file>

<file path=ppt/slides/_rels/slide1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14.jpeg"/><Relationship Id="rId4" Type="http://schemas.openxmlformats.org/officeDocument/2006/relationships/image" Target="../media/image13.jpeg"/></Relationships>
</file>

<file path=ppt/slides/_rels/slide1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19.jpeg"/><Relationship Id="rId4" Type="http://schemas.openxmlformats.org/officeDocument/2006/relationships/image" Target="../media/image18.jpe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hyperlink" Target="https://hdke.hu/wp-content/uploads/2021/10/08_KovacsMaria_A_Numerusclausus.pdf"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hyperlink" Target="http://real.mtak.hu/123944/1/SzepnapokaBritanniaSzalloban.pdf"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Layout" Target="../slideLayouts/slideLayout4.xml"/><Relationship Id="rId4" Type="http://schemas.openxmlformats.org/officeDocument/2006/relationships/image" Target="../media/image33.png"/></Relationships>
</file>

<file path=ppt/slides/_rels/slide35.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hyperlink" Target="https://hu.wikipedia.org/wiki/Habsburg_Ott%C3%B3"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39.png"/></Relationships>
</file>

<file path=ppt/slides/_rels/slide41.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hyperlink" Target="https://tenyleg.com/2013/12/22/az-un-bethlen-peyer-paktum-legendai/" TargetMode="Externa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4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image" Target="../media/image45.png"/><Relationship Id="rId4" Type="http://schemas.openxmlformats.org/officeDocument/2006/relationships/image" Target="../media/image44.png"/></Relationships>
</file>

<file path=ppt/slides/_rels/slide4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47.jpeg"/></Relationships>
</file>

<file path=ppt/slides/_rels/slide48.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jpeg"/><Relationship Id="rId1" Type="http://schemas.openxmlformats.org/officeDocument/2006/relationships/slideLayout" Target="../slideLayouts/slideLayout4.xml"/><Relationship Id="rId4" Type="http://schemas.openxmlformats.org/officeDocument/2006/relationships/image" Target="../media/image50.jpg"/></Relationships>
</file>

<file path=ppt/slides/_rels/slide49.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5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hyperlink" Target="https://ado.hu/ado/a-trianont-koveto-stabilizacios-kiserletek-4-resz/" TargetMode="External"/></Relationships>
</file>

<file path=ppt/slides/_rels/slide5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jpeg"/></Relationships>
</file>

<file path=ppt/slides/_rels/slide5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9.png"/><Relationship Id="rId7" Type="http://schemas.openxmlformats.org/officeDocument/2006/relationships/image" Target="../media/image63.jpe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5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65.png"/></Relationships>
</file>

<file path=ppt/slides/_rels/slide5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image" Target="../media/image67.jpe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5.jpeg"/></Relationships>
</file>

<file path=ppt/slides/_rels/slide60.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8.jpeg"/></Relationships>
</file>

<file path=ppt/slides/_rels/slide9.xml.rels><?xml version="1.0" encoding="UTF-8" standalone="yes"?>
<Relationships xmlns="http://schemas.openxmlformats.org/package/2006/relationships"><Relationship Id="rId3" Type="http://schemas.openxmlformats.org/officeDocument/2006/relationships/hyperlink" Target="https://mandiner.hu/cikk/20220830_horthy_szobor_mi_hazank" TargetMode="External"/><Relationship Id="rId2" Type="http://schemas.openxmlformats.org/officeDocument/2006/relationships/hyperlink" Target="https://tenyleg.com/2013/03/03/karolyi-es-horthy-orszaghatar-szempontbol/?fbclid=IwAR1wVTYbIB5xrhmJP7zXdvde0Zx8AusPAwS8Mlbu2crxKAOOqIj2y_mrYwA" TargetMode="External"/><Relationship Id="rId1" Type="http://schemas.openxmlformats.org/officeDocument/2006/relationships/slideLayout" Target="../slideLayouts/slideLayout2.xml"/><Relationship Id="rId6" Type="http://schemas.openxmlformats.org/officeDocument/2006/relationships/hyperlink" Target="https://www.szabadeuropa.hu/a/maradhat-e-a-horthy-szobor-a-parlamentben-/32014221.html" TargetMode="External"/><Relationship Id="rId5" Type="http://schemas.openxmlformats.org/officeDocument/2006/relationships/hyperlink" Target="https://444.hu/2022/08/30/uj-disz-kerult-egy-parlamenti-dolgozoszobaba-egy-57-cm-es-bronz-horthy-szobor-gumicsontbol" TargetMode="External"/><Relationship Id="rId4" Type="http://schemas.openxmlformats.org/officeDocument/2006/relationships/hyperlink" Target="https://index.hu/belfold/2022/08/29/horthy-miklos-szoboravatas-kedden-a-parlamentbne-mi-hazank-mozgalom/"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Shape 114"/>
          <p:cNvSpPr txBox="1"/>
          <p:nvPr/>
        </p:nvSpPr>
        <p:spPr>
          <a:xfrm>
            <a:off x="2450750" y="95372"/>
            <a:ext cx="5361610" cy="316681"/>
          </a:xfrm>
          <a:prstGeom prst="rect">
            <a:avLst/>
          </a:prstGeom>
          <a:noFill/>
          <a:ln>
            <a:noFill/>
          </a:ln>
        </p:spPr>
        <p:txBody>
          <a:bodyPr wrap="square" lIns="91425" tIns="91425" rIns="91425" bIns="91425" anchor="t" anchorCtr="0">
            <a:noAutofit/>
          </a:bodyPr>
          <a:lstStyle/>
          <a:p>
            <a:pPr algn="ctr">
              <a:spcBef>
                <a:spcPts val="0"/>
              </a:spcBef>
            </a:pPr>
            <a:r>
              <a:rPr lang="hu" sz="2400" b="1" dirty="0"/>
              <a:t>ISMÉTLÉS - Igaz vagy hamis? </a:t>
            </a:r>
          </a:p>
        </p:txBody>
      </p:sp>
      <p:graphicFrame>
        <p:nvGraphicFramePr>
          <p:cNvPr id="115" name="Shape 115"/>
          <p:cNvGraphicFramePr/>
          <p:nvPr/>
        </p:nvGraphicFramePr>
        <p:xfrm>
          <a:off x="395536" y="620687"/>
          <a:ext cx="8568952" cy="6543580"/>
        </p:xfrm>
        <a:graphic>
          <a:graphicData uri="http://schemas.openxmlformats.org/drawingml/2006/table">
            <a:tbl>
              <a:tblPr>
                <a:noFill/>
              </a:tblPr>
              <a:tblGrid>
                <a:gridCol w="6915788">
                  <a:extLst>
                    <a:ext uri="{9D8B030D-6E8A-4147-A177-3AD203B41FA5}">
                      <a16:colId xmlns:a16="http://schemas.microsoft.com/office/drawing/2014/main" val="20000"/>
                    </a:ext>
                  </a:extLst>
                </a:gridCol>
                <a:gridCol w="1653164">
                  <a:extLst>
                    <a:ext uri="{9D8B030D-6E8A-4147-A177-3AD203B41FA5}">
                      <a16:colId xmlns:a16="http://schemas.microsoft.com/office/drawing/2014/main" val="20001"/>
                    </a:ext>
                  </a:extLst>
                </a:gridCol>
              </a:tblGrid>
              <a:tr h="880687">
                <a:tc>
                  <a:txBody>
                    <a:bodyPr/>
                    <a:lstStyle/>
                    <a:p>
                      <a:pPr lvl="0" rtl="0">
                        <a:lnSpc>
                          <a:spcPct val="100000"/>
                        </a:lnSpc>
                        <a:spcBef>
                          <a:spcPts val="0"/>
                        </a:spcBef>
                        <a:buNone/>
                      </a:pPr>
                      <a:r>
                        <a:rPr lang="hu" sz="2300" dirty="0">
                          <a:solidFill>
                            <a:schemeClr val="dk1"/>
                          </a:solidFill>
                        </a:rPr>
                        <a:t>Az ún. </a:t>
                      </a:r>
                      <a:r>
                        <a:rPr lang="hu-HU" sz="2300" b="1" dirty="0">
                          <a:solidFill>
                            <a:schemeClr val="dk1"/>
                          </a:solidFill>
                        </a:rPr>
                        <a:t>e</a:t>
                      </a:r>
                      <a:r>
                        <a:rPr lang="hu" sz="2300" b="1" dirty="0">
                          <a:solidFill>
                            <a:schemeClr val="dk1"/>
                          </a:solidFill>
                        </a:rPr>
                        <a:t>llenkormány és Nemzeti Hadsereg </a:t>
                      </a:r>
                      <a:r>
                        <a:rPr lang="hu" sz="2300" dirty="0">
                          <a:solidFill>
                            <a:schemeClr val="dk1"/>
                          </a:solidFill>
                        </a:rPr>
                        <a:t>a </a:t>
                      </a:r>
                      <a:r>
                        <a:rPr lang="hu" sz="2300" b="1" dirty="0">
                          <a:solidFill>
                            <a:schemeClr val="dk1"/>
                          </a:solidFill>
                        </a:rPr>
                        <a:t>tanácskormány </a:t>
                      </a:r>
                      <a:r>
                        <a:rPr lang="hu" sz="2300" dirty="0">
                          <a:solidFill>
                            <a:schemeClr val="dk1"/>
                          </a:solidFill>
                        </a:rPr>
                        <a:t>bukása után jött létre.</a:t>
                      </a:r>
                    </a:p>
                  </a:txBody>
                  <a:tcPr marL="91425" marR="91425" marT="91425" marB="91425"/>
                </a:tc>
                <a:tc>
                  <a:txBody>
                    <a:bodyPr/>
                    <a:lstStyle/>
                    <a:p>
                      <a:pPr lvl="0">
                        <a:spcBef>
                          <a:spcPts val="0"/>
                        </a:spcBef>
                        <a:buNone/>
                      </a:pPr>
                      <a:endParaRPr/>
                    </a:p>
                  </a:txBody>
                  <a:tcPr marL="91425" marR="91425" marT="91425" marB="91425"/>
                </a:tc>
                <a:extLst>
                  <a:ext uri="{0D108BD9-81ED-4DB2-BD59-A6C34878D82A}">
                    <a16:rowId xmlns:a16="http://schemas.microsoft.com/office/drawing/2014/main" val="10000"/>
                  </a:ext>
                </a:extLst>
              </a:tr>
              <a:tr h="880687">
                <a:tc>
                  <a:txBody>
                    <a:bodyPr/>
                    <a:lstStyle/>
                    <a:p>
                      <a:pPr lvl="0" rtl="0">
                        <a:lnSpc>
                          <a:spcPct val="100000"/>
                        </a:lnSpc>
                        <a:spcBef>
                          <a:spcPts val="0"/>
                        </a:spcBef>
                        <a:buNone/>
                      </a:pPr>
                      <a:r>
                        <a:rPr lang="hu" sz="2300" dirty="0">
                          <a:solidFill>
                            <a:schemeClr val="dk1"/>
                          </a:solidFill>
                        </a:rPr>
                        <a:t>A </a:t>
                      </a:r>
                      <a:r>
                        <a:rPr lang="hu" sz="2300" b="1" dirty="0">
                          <a:solidFill>
                            <a:schemeClr val="dk1"/>
                          </a:solidFill>
                        </a:rPr>
                        <a:t>fehérterror </a:t>
                      </a:r>
                      <a:r>
                        <a:rPr lang="hu" sz="2300" dirty="0">
                          <a:solidFill>
                            <a:schemeClr val="dk1"/>
                          </a:solidFill>
                        </a:rPr>
                        <a:t>a Tanácsköztársaság vélt vagy valódi támogatóira sújtott le. </a:t>
                      </a:r>
                    </a:p>
                  </a:txBody>
                  <a:tcPr marL="91425" marR="91425" marT="91425" marB="91425"/>
                </a:tc>
                <a:tc>
                  <a:txBody>
                    <a:bodyPr/>
                    <a:lstStyle/>
                    <a:p>
                      <a:pPr lvl="0">
                        <a:spcBef>
                          <a:spcPts val="0"/>
                        </a:spcBef>
                        <a:buNone/>
                      </a:pPr>
                      <a:endParaRPr/>
                    </a:p>
                  </a:txBody>
                  <a:tcPr marL="91425" marR="91425" marT="91425" marB="91425"/>
                </a:tc>
                <a:extLst>
                  <a:ext uri="{0D108BD9-81ED-4DB2-BD59-A6C34878D82A}">
                    <a16:rowId xmlns:a16="http://schemas.microsoft.com/office/drawing/2014/main" val="10001"/>
                  </a:ext>
                </a:extLst>
              </a:tr>
              <a:tr h="894395">
                <a:tc>
                  <a:txBody>
                    <a:bodyPr/>
                    <a:lstStyle/>
                    <a:p>
                      <a:pPr lvl="0" rtl="0">
                        <a:lnSpc>
                          <a:spcPct val="100000"/>
                        </a:lnSpc>
                        <a:spcBef>
                          <a:spcPts val="0"/>
                        </a:spcBef>
                        <a:buNone/>
                      </a:pPr>
                      <a:r>
                        <a:rPr lang="hu" sz="2300" dirty="0">
                          <a:solidFill>
                            <a:schemeClr val="dk1"/>
                          </a:solidFill>
                        </a:rPr>
                        <a:t>A </a:t>
                      </a:r>
                      <a:r>
                        <a:rPr lang="hu" sz="2300" b="1" dirty="0">
                          <a:solidFill>
                            <a:schemeClr val="dk1"/>
                          </a:solidFill>
                        </a:rPr>
                        <a:t>román katonák</a:t>
                      </a:r>
                      <a:r>
                        <a:rPr lang="hu" sz="2300" dirty="0">
                          <a:solidFill>
                            <a:schemeClr val="dk1"/>
                          </a:solidFill>
                        </a:rPr>
                        <a:t> elfoglalták az ország keleti felét, de Budapestet már nem tudták megszállni.</a:t>
                      </a:r>
                    </a:p>
                  </a:txBody>
                  <a:tcPr marL="91425" marR="91425" marT="91425" marB="91425"/>
                </a:tc>
                <a:tc>
                  <a:txBody>
                    <a:bodyPr/>
                    <a:lstStyle/>
                    <a:p>
                      <a:pPr lvl="0">
                        <a:spcBef>
                          <a:spcPts val="0"/>
                        </a:spcBef>
                        <a:buNone/>
                      </a:pPr>
                      <a:endParaRPr/>
                    </a:p>
                  </a:txBody>
                  <a:tcPr marL="91425" marR="91425" marT="91425" marB="91425"/>
                </a:tc>
                <a:extLst>
                  <a:ext uri="{0D108BD9-81ED-4DB2-BD59-A6C34878D82A}">
                    <a16:rowId xmlns:a16="http://schemas.microsoft.com/office/drawing/2014/main" val="10002"/>
                  </a:ext>
                </a:extLst>
              </a:tr>
              <a:tr h="894395">
                <a:tc>
                  <a:txBody>
                    <a:bodyPr/>
                    <a:lstStyle/>
                    <a:p>
                      <a:pPr lvl="0">
                        <a:lnSpc>
                          <a:spcPct val="100000"/>
                        </a:lnSpc>
                        <a:spcBef>
                          <a:spcPts val="0"/>
                        </a:spcBef>
                        <a:buNone/>
                      </a:pPr>
                      <a:r>
                        <a:rPr lang="hu" sz="2300" dirty="0"/>
                        <a:t>A bevonulást követően Horthy Miklós </a:t>
                      </a:r>
                      <a:r>
                        <a:rPr lang="hu" sz="2300" b="1" dirty="0"/>
                        <a:t>bűnös város</a:t>
                      </a:r>
                      <a:r>
                        <a:rPr lang="hu" sz="2300" dirty="0"/>
                        <a:t>nak nevezte</a:t>
                      </a:r>
                      <a:r>
                        <a:rPr lang="hu" sz="2300" baseline="0" dirty="0"/>
                        <a:t> </a:t>
                      </a:r>
                      <a:r>
                        <a:rPr lang="hu" sz="2300" dirty="0"/>
                        <a:t>Budapestet beszédében. </a:t>
                      </a:r>
                    </a:p>
                  </a:txBody>
                  <a:tcPr marL="91425" marR="91425" marT="91425" marB="91425"/>
                </a:tc>
                <a:tc>
                  <a:txBody>
                    <a:bodyPr/>
                    <a:lstStyle/>
                    <a:p>
                      <a:pPr lvl="0">
                        <a:spcBef>
                          <a:spcPts val="0"/>
                        </a:spcBef>
                        <a:buNone/>
                      </a:pPr>
                      <a:endParaRPr/>
                    </a:p>
                  </a:txBody>
                  <a:tcPr marL="91425" marR="91425" marT="91425" marB="91425"/>
                </a:tc>
                <a:extLst>
                  <a:ext uri="{0D108BD9-81ED-4DB2-BD59-A6C34878D82A}">
                    <a16:rowId xmlns:a16="http://schemas.microsoft.com/office/drawing/2014/main" val="10003"/>
                  </a:ext>
                </a:extLst>
              </a:tr>
              <a:tr h="2976185">
                <a:tc>
                  <a:txBody>
                    <a:bodyPr/>
                    <a:lstStyle/>
                    <a:p>
                      <a:pPr lvl="0">
                        <a:lnSpc>
                          <a:spcPct val="100000"/>
                        </a:lnSpc>
                        <a:spcBef>
                          <a:spcPts val="0"/>
                        </a:spcBef>
                        <a:buNone/>
                      </a:pPr>
                      <a:r>
                        <a:rPr lang="hu" sz="2300" dirty="0"/>
                        <a:t>Az államforma kérdésében az ellenforradalmi rendszer támogatói egyértelműen kiálltak a </a:t>
                      </a:r>
                      <a:r>
                        <a:rPr lang="hu" sz="2300" b="1" dirty="0"/>
                        <a:t>köztársaság </a:t>
                      </a:r>
                      <a:r>
                        <a:rPr lang="hu" sz="2300" dirty="0"/>
                        <a:t>visszaállítása </a:t>
                      </a:r>
                      <a:r>
                        <a:rPr lang="hu" sz="2300" b="1" dirty="0"/>
                        <a:t>ellen</a:t>
                      </a:r>
                      <a:r>
                        <a:rPr lang="hu" sz="2300" dirty="0"/>
                        <a:t>. </a:t>
                      </a:r>
                    </a:p>
                    <a:p>
                      <a:pPr lvl="0">
                        <a:lnSpc>
                          <a:spcPct val="100000"/>
                        </a:lnSpc>
                        <a:spcBef>
                          <a:spcPts val="0"/>
                        </a:spcBef>
                        <a:buNone/>
                      </a:pPr>
                      <a:r>
                        <a:rPr lang="hu" sz="2300" dirty="0"/>
                        <a:t>A trianoni békét az Apponyi Albert vezette delegáció írta alá.</a:t>
                      </a:r>
                    </a:p>
                    <a:p>
                      <a:pPr lvl="0">
                        <a:lnSpc>
                          <a:spcPct val="100000"/>
                        </a:lnSpc>
                        <a:spcBef>
                          <a:spcPts val="0"/>
                        </a:spcBef>
                        <a:buNone/>
                      </a:pPr>
                      <a:r>
                        <a:rPr lang="hu" sz="2300" dirty="0"/>
                        <a:t>A trianoni békében elcsatolt területeken</a:t>
                      </a:r>
                      <a:r>
                        <a:rPr lang="hu" sz="2300" baseline="0" dirty="0"/>
                        <a:t> magyar többség volt.</a:t>
                      </a:r>
                      <a:endParaRPr lang="hu" sz="2300" dirty="0"/>
                    </a:p>
                    <a:p>
                      <a:pPr lvl="0">
                        <a:lnSpc>
                          <a:spcPct val="100000"/>
                        </a:lnSpc>
                        <a:spcBef>
                          <a:spcPts val="0"/>
                        </a:spcBef>
                        <a:buNone/>
                      </a:pPr>
                      <a:endParaRPr lang="hu" sz="2300" dirty="0"/>
                    </a:p>
                  </a:txBody>
                  <a:tcPr marL="91425" marR="91425" marT="91425" marB="91425"/>
                </a:tc>
                <a:tc>
                  <a:txBody>
                    <a:bodyPr/>
                    <a:lstStyle/>
                    <a:p>
                      <a:pPr lvl="0">
                        <a:spcBef>
                          <a:spcPts val="0"/>
                        </a:spcBef>
                        <a:buNone/>
                      </a:pPr>
                      <a:endParaRPr dirty="0"/>
                    </a:p>
                  </a:txBody>
                  <a:tcPr marL="91425" marR="91425" marT="91425" marB="91425"/>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8221360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Shape 153"/>
          <p:cNvSpPr txBox="1"/>
          <p:nvPr/>
        </p:nvSpPr>
        <p:spPr>
          <a:xfrm>
            <a:off x="0" y="0"/>
            <a:ext cx="9144000" cy="1268760"/>
          </a:xfrm>
          <a:prstGeom prst="rect">
            <a:avLst/>
          </a:prstGeom>
          <a:noFill/>
          <a:ln>
            <a:noFill/>
          </a:ln>
        </p:spPr>
        <p:txBody>
          <a:bodyPr wrap="square" lIns="91425" tIns="91425" rIns="91425" bIns="91425" anchor="t" anchorCtr="0">
            <a:noAutofit/>
          </a:bodyPr>
          <a:lstStyle/>
          <a:p>
            <a:pPr algn="ctr">
              <a:spcBef>
                <a:spcPts val="0"/>
              </a:spcBef>
            </a:pPr>
            <a:r>
              <a:rPr lang="hu" sz="2800" b="1" dirty="0">
                <a:latin typeface="Calibri" pitchFamily="34" charset="0"/>
                <a:ea typeface="Times New Roman"/>
                <a:cs typeface="Calibri" pitchFamily="34" charset="0"/>
                <a:sym typeface="Times New Roman"/>
              </a:rPr>
              <a:t>A </a:t>
            </a:r>
            <a:r>
              <a:rPr lang="hu" sz="2800" b="1" u="sng" dirty="0">
                <a:latin typeface="Calibri" pitchFamily="34" charset="0"/>
                <a:ea typeface="Times New Roman"/>
                <a:cs typeface="Calibri" pitchFamily="34" charset="0"/>
                <a:sym typeface="Times New Roman"/>
              </a:rPr>
              <a:t>Horthy-korszak 1919/1920-1944 </a:t>
            </a:r>
            <a:r>
              <a:rPr lang="hu" sz="2800" b="1" dirty="0">
                <a:latin typeface="Calibri" pitchFamily="34" charset="0"/>
                <a:ea typeface="Times New Roman"/>
                <a:cs typeface="Calibri" pitchFamily="34" charset="0"/>
                <a:sym typeface="Times New Roman"/>
              </a:rPr>
              <a:t>ideológiája I.: </a:t>
            </a:r>
            <a:r>
              <a:rPr lang="hu" sz="2800" b="1" u="sng" dirty="0">
                <a:latin typeface="Calibri" pitchFamily="34" charset="0"/>
                <a:ea typeface="Times New Roman"/>
                <a:cs typeface="Calibri" pitchFamily="34" charset="0"/>
                <a:sym typeface="Times New Roman"/>
              </a:rPr>
              <a:t>keresztény-nemzeti </a:t>
            </a:r>
          </a:p>
        </p:txBody>
      </p:sp>
      <p:pic>
        <p:nvPicPr>
          <p:cNvPr id="154" name="Shape 154" descr="Keresztény_Nemzeti_Egyesülés_Pártja.jpg"/>
          <p:cNvPicPr preferRelativeResize="0"/>
          <p:nvPr/>
        </p:nvPicPr>
        <p:blipFill rotWithShape="1">
          <a:blip r:embed="rId3" cstate="print">
            <a:alphaModFix/>
          </a:blip>
          <a:srcRect/>
          <a:stretch/>
        </p:blipFill>
        <p:spPr>
          <a:xfrm>
            <a:off x="53779" y="1268760"/>
            <a:ext cx="4361592" cy="5463766"/>
          </a:xfrm>
          <a:prstGeom prst="rect">
            <a:avLst/>
          </a:prstGeom>
          <a:noFill/>
          <a:ln w="19050" cap="flat" cmpd="sng">
            <a:solidFill>
              <a:schemeClr val="dk2"/>
            </a:solidFill>
            <a:prstDash val="solid"/>
            <a:round/>
            <a:headEnd type="none" w="med" len="med"/>
            <a:tailEnd type="none" w="med" len="med"/>
          </a:ln>
        </p:spPr>
      </p:pic>
      <p:pic>
        <p:nvPicPr>
          <p:cNvPr id="155" name="Shape 155" descr="c1923rub971xa.jpg"/>
          <p:cNvPicPr preferRelativeResize="0"/>
          <p:nvPr/>
        </p:nvPicPr>
        <p:blipFill>
          <a:blip r:embed="rId4" cstate="print">
            <a:alphaModFix/>
          </a:blip>
          <a:stretch>
            <a:fillRect/>
          </a:stretch>
        </p:blipFill>
        <p:spPr>
          <a:xfrm>
            <a:off x="4392348" y="1120323"/>
            <a:ext cx="4566524" cy="5400600"/>
          </a:xfrm>
          <a:prstGeom prst="rect">
            <a:avLst/>
          </a:prstGeom>
          <a:noFill/>
          <a:ln w="19050" cap="flat" cmpd="sng">
            <a:solidFill>
              <a:schemeClr val="dk2"/>
            </a:solidFill>
            <a:prstDash val="solid"/>
            <a:round/>
            <a:headEnd type="none" w="med" len="med"/>
            <a:tailEnd type="none" w="med" len="med"/>
          </a:ln>
        </p:spPr>
      </p:pic>
      <p:sp>
        <p:nvSpPr>
          <p:cNvPr id="156" name="Shape 156"/>
          <p:cNvSpPr txBox="1"/>
          <p:nvPr/>
        </p:nvSpPr>
        <p:spPr>
          <a:xfrm>
            <a:off x="7079600" y="1933175"/>
            <a:ext cx="1842900" cy="472500"/>
          </a:xfrm>
          <a:prstGeom prst="rect">
            <a:avLst/>
          </a:prstGeom>
          <a:noFill/>
          <a:ln>
            <a:noFill/>
          </a:ln>
        </p:spPr>
        <p:txBody>
          <a:bodyPr wrap="square" lIns="91425" tIns="91425" rIns="91425" bIns="91425" anchor="t" anchorCtr="0">
            <a:noAutofit/>
          </a:bodyPr>
          <a:lstStyle/>
          <a:p>
            <a:pPr algn="ctr">
              <a:spcBef>
                <a:spcPts val="0"/>
              </a:spcBef>
            </a:pPr>
            <a:endParaRPr lang="hu" b="1" dirty="0">
              <a:latin typeface="Times New Roman"/>
              <a:ea typeface="Times New Roman"/>
              <a:cs typeface="Times New Roman"/>
              <a:sym typeface="Times New Roman"/>
            </a:endParaRPr>
          </a:p>
        </p:txBody>
      </p:sp>
      <p:sp>
        <p:nvSpPr>
          <p:cNvPr id="157" name="Shape 157"/>
          <p:cNvSpPr txBox="1"/>
          <p:nvPr/>
        </p:nvSpPr>
        <p:spPr>
          <a:xfrm>
            <a:off x="7079600" y="4683550"/>
            <a:ext cx="1719000" cy="472500"/>
          </a:xfrm>
          <a:prstGeom prst="rect">
            <a:avLst/>
          </a:prstGeom>
          <a:noFill/>
          <a:ln>
            <a:noFill/>
          </a:ln>
        </p:spPr>
        <p:txBody>
          <a:bodyPr wrap="square" lIns="91425" tIns="91425" rIns="91425" bIns="91425" anchor="t" anchorCtr="0">
            <a:noAutofit/>
          </a:bodyPr>
          <a:lstStyle/>
          <a:p>
            <a:pPr algn="ctr">
              <a:spcBef>
                <a:spcPts val="0"/>
              </a:spcBef>
            </a:pPr>
            <a:endParaRPr lang="hu" b="1" dirty="0">
              <a:latin typeface="Times New Roman"/>
              <a:ea typeface="Times New Roman"/>
              <a:cs typeface="Times New Roman"/>
              <a:sym typeface="Times New Roman"/>
            </a:endParaRPr>
          </a:p>
        </p:txBody>
      </p:sp>
    </p:spTree>
    <p:extLst>
      <p:ext uri="{BB962C8B-B14F-4D97-AF65-F5344CB8AC3E}">
        <p14:creationId xmlns:p14="http://schemas.microsoft.com/office/powerpoint/2010/main" val="38311974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p:txBody>
          <a:bodyPr/>
          <a:lstStyle/>
          <a:p>
            <a:endParaRPr lang="hu-HU"/>
          </a:p>
        </p:txBody>
      </p:sp>
      <p:pic>
        <p:nvPicPr>
          <p:cNvPr id="4" name="Tartalom helye 3" descr="Arulo-vagy_1920.jpg"/>
          <p:cNvPicPr>
            <a:picLocks noGrp="1" noChangeAspect="1"/>
          </p:cNvPicPr>
          <p:nvPr>
            <p:ph idx="1"/>
          </p:nvPr>
        </p:nvPicPr>
        <p:blipFill>
          <a:blip r:embed="rId2" cstate="print"/>
          <a:stretch>
            <a:fillRect/>
          </a:stretch>
        </p:blipFill>
        <p:spPr>
          <a:xfrm>
            <a:off x="971600" y="-253860"/>
            <a:ext cx="5112568" cy="7504688"/>
          </a:xfr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pic>
        <p:nvPicPr>
          <p:cNvPr id="133" name="Shape 133" descr="hiszek egy istenben hiszek egy hazában hiszek egy isteni örök igazságban hiszek magyarország feltámadásában amen.jpg"/>
          <p:cNvPicPr preferRelativeResize="0"/>
          <p:nvPr/>
        </p:nvPicPr>
        <p:blipFill>
          <a:blip r:embed="rId3" cstate="print">
            <a:alphaModFix/>
          </a:blip>
          <a:stretch>
            <a:fillRect/>
          </a:stretch>
        </p:blipFill>
        <p:spPr>
          <a:xfrm>
            <a:off x="-36512" y="513224"/>
            <a:ext cx="3779912" cy="5787305"/>
          </a:xfrm>
          <a:prstGeom prst="rect">
            <a:avLst/>
          </a:prstGeom>
          <a:noFill/>
          <a:ln w="19050" cap="flat" cmpd="sng">
            <a:solidFill>
              <a:schemeClr val="dk2"/>
            </a:solidFill>
            <a:prstDash val="solid"/>
            <a:round/>
            <a:headEnd type="none" w="med" len="med"/>
            <a:tailEnd type="none" w="med" len="med"/>
          </a:ln>
        </p:spPr>
      </p:pic>
      <p:pic>
        <p:nvPicPr>
          <p:cNvPr id="134" name="Shape 134" descr="boag-01t-1-03p-n.jpg"/>
          <p:cNvPicPr preferRelativeResize="0"/>
          <p:nvPr/>
        </p:nvPicPr>
        <p:blipFill>
          <a:blip r:embed="rId4" cstate="print">
            <a:alphaModFix/>
          </a:blip>
          <a:stretch>
            <a:fillRect/>
          </a:stretch>
        </p:blipFill>
        <p:spPr>
          <a:xfrm>
            <a:off x="3274110" y="1070695"/>
            <a:ext cx="2829294" cy="3672408"/>
          </a:xfrm>
          <a:prstGeom prst="rect">
            <a:avLst/>
          </a:prstGeom>
          <a:noFill/>
          <a:ln w="19050" cap="flat" cmpd="sng">
            <a:solidFill>
              <a:schemeClr val="dk2"/>
            </a:solidFill>
            <a:prstDash val="solid"/>
            <a:round/>
            <a:headEnd type="none" w="med" len="med"/>
            <a:tailEnd type="none" w="med" len="med"/>
          </a:ln>
        </p:spPr>
      </p:pic>
      <p:sp>
        <p:nvSpPr>
          <p:cNvPr id="135" name="Shape 135"/>
          <p:cNvSpPr txBox="1"/>
          <p:nvPr/>
        </p:nvSpPr>
        <p:spPr>
          <a:xfrm>
            <a:off x="2815538" y="4703936"/>
            <a:ext cx="6328462" cy="2109817"/>
          </a:xfrm>
          <a:prstGeom prst="rect">
            <a:avLst/>
          </a:prstGeom>
          <a:solidFill>
            <a:schemeClr val="accent3">
              <a:lumMod val="20000"/>
              <a:lumOff val="80000"/>
            </a:schemeClr>
          </a:solidFill>
          <a:ln>
            <a:noFill/>
          </a:ln>
        </p:spPr>
        <p:txBody>
          <a:bodyPr wrap="square" lIns="91425" tIns="91425" rIns="91425" bIns="91425" anchor="t" anchorCtr="0">
            <a:noAutofit/>
          </a:bodyPr>
          <a:lstStyle/>
          <a:p>
            <a:pPr algn="ctr">
              <a:spcBef>
                <a:spcPts val="0"/>
              </a:spcBef>
            </a:pPr>
            <a:r>
              <a:rPr lang="hu" sz="2400" i="1" dirty="0">
                <a:latin typeface="Calibri" panose="020F0502020204030204" pitchFamily="34" charset="0"/>
                <a:ea typeface="Georgia"/>
                <a:cs typeface="Georgia"/>
                <a:sym typeface="Georgia"/>
              </a:rPr>
              <a:t>“Nem lész kisebb Hazánk, nem, egy arasszal sem, </a:t>
            </a:r>
          </a:p>
          <a:p>
            <a:pPr algn="ctr">
              <a:spcBef>
                <a:spcPts val="0"/>
              </a:spcBef>
            </a:pPr>
            <a:r>
              <a:rPr lang="hu" sz="2400" i="1" dirty="0">
                <a:latin typeface="Calibri" panose="020F0502020204030204" pitchFamily="34" charset="0"/>
                <a:ea typeface="Georgia"/>
                <a:cs typeface="Georgia"/>
                <a:sym typeface="Georgia"/>
              </a:rPr>
              <a:t>Úgy fogsz tündökölni, mint régen, fényesen!</a:t>
            </a:r>
          </a:p>
          <a:p>
            <a:pPr algn="ctr">
              <a:spcBef>
                <a:spcPts val="0"/>
              </a:spcBef>
            </a:pPr>
            <a:r>
              <a:rPr lang="hu" sz="2400" i="1" dirty="0">
                <a:latin typeface="Calibri" panose="020F0502020204030204" pitchFamily="34" charset="0"/>
                <a:ea typeface="Georgia"/>
                <a:cs typeface="Georgia"/>
                <a:sym typeface="Georgia"/>
              </a:rPr>
              <a:t>Magyar rónán, hegyen egy kiáltás zúg át: </a:t>
            </a:r>
          </a:p>
          <a:p>
            <a:pPr algn="ctr">
              <a:spcBef>
                <a:spcPts val="0"/>
              </a:spcBef>
            </a:pPr>
            <a:r>
              <a:rPr lang="hu" sz="2400" i="1" dirty="0">
                <a:latin typeface="Calibri" panose="020F0502020204030204" pitchFamily="34" charset="0"/>
                <a:ea typeface="Georgia"/>
                <a:cs typeface="Georgia"/>
                <a:sym typeface="Georgia"/>
              </a:rPr>
              <a:t>Nem engedjük soha! soha Árpád honát!”</a:t>
            </a:r>
          </a:p>
          <a:p>
            <a:pPr algn="ctr">
              <a:spcBef>
                <a:spcPts val="0"/>
              </a:spcBef>
            </a:pPr>
            <a:r>
              <a:rPr lang="hu" sz="2400" dirty="0">
                <a:latin typeface="Calibri" panose="020F0502020204030204" pitchFamily="34" charset="0"/>
                <a:ea typeface="Georgia"/>
                <a:cs typeface="Georgia"/>
                <a:sym typeface="Georgia"/>
              </a:rPr>
              <a:t>(József Attila: </a:t>
            </a:r>
            <a:r>
              <a:rPr lang="hu" sz="2400" b="1" dirty="0">
                <a:latin typeface="Calibri" panose="020F0502020204030204" pitchFamily="34" charset="0"/>
                <a:ea typeface="Georgia"/>
                <a:cs typeface="Georgia"/>
                <a:sym typeface="Georgia"/>
              </a:rPr>
              <a:t>Nem, nem, soha</a:t>
            </a:r>
            <a:r>
              <a:rPr lang="hu" sz="2400" dirty="0">
                <a:latin typeface="Calibri" panose="020F0502020204030204" pitchFamily="34" charset="0"/>
                <a:ea typeface="Georgia"/>
                <a:cs typeface="Georgia"/>
                <a:sym typeface="Georgia"/>
              </a:rPr>
              <a:t>)</a:t>
            </a:r>
          </a:p>
        </p:txBody>
      </p:sp>
      <p:pic>
        <p:nvPicPr>
          <p:cNvPr id="136" name="Shape 136" descr="kepeslap_revizio.jpg"/>
          <p:cNvPicPr preferRelativeResize="0"/>
          <p:nvPr/>
        </p:nvPicPr>
        <p:blipFill>
          <a:blip r:embed="rId5" cstate="print">
            <a:alphaModFix/>
          </a:blip>
          <a:stretch>
            <a:fillRect/>
          </a:stretch>
        </p:blipFill>
        <p:spPr>
          <a:xfrm>
            <a:off x="6328464" y="1070695"/>
            <a:ext cx="2708031" cy="3633241"/>
          </a:xfrm>
          <a:prstGeom prst="rect">
            <a:avLst/>
          </a:prstGeom>
          <a:noFill/>
          <a:ln w="19050" cap="flat" cmpd="sng">
            <a:solidFill>
              <a:schemeClr val="dk2"/>
            </a:solidFill>
            <a:prstDash val="solid"/>
            <a:round/>
            <a:headEnd type="none" w="med" len="med"/>
            <a:tailEnd type="none" w="med" len="med"/>
          </a:ln>
        </p:spPr>
      </p:pic>
      <p:sp>
        <p:nvSpPr>
          <p:cNvPr id="138" name="Shape 138"/>
          <p:cNvSpPr txBox="1"/>
          <p:nvPr/>
        </p:nvSpPr>
        <p:spPr>
          <a:xfrm>
            <a:off x="3274110" y="0"/>
            <a:ext cx="5762386" cy="548680"/>
          </a:xfrm>
          <a:prstGeom prst="rect">
            <a:avLst/>
          </a:prstGeom>
          <a:noFill/>
          <a:ln>
            <a:noFill/>
          </a:ln>
        </p:spPr>
        <p:txBody>
          <a:bodyPr wrap="square" lIns="91425" tIns="91425" rIns="91425" bIns="91425" anchor="t" anchorCtr="0">
            <a:noAutofit/>
          </a:bodyPr>
          <a:lstStyle/>
          <a:p>
            <a:pPr algn="ctr">
              <a:spcBef>
                <a:spcPts val="0"/>
              </a:spcBef>
            </a:pPr>
            <a:r>
              <a:rPr lang="hu" sz="3200" b="1" dirty="0">
                <a:latin typeface="Calibri" panose="020F0502020204030204" pitchFamily="34" charset="0"/>
                <a:ea typeface="Times New Roman"/>
                <a:cs typeface="Times New Roman"/>
                <a:sym typeface="Times New Roman"/>
              </a:rPr>
              <a:t>A Horthy-korszak ideológiája II.: </a:t>
            </a:r>
            <a:r>
              <a:rPr lang="hu" sz="3200" b="1" u="sng" dirty="0">
                <a:latin typeface="Calibri" panose="020F0502020204030204" pitchFamily="34" charset="0"/>
                <a:ea typeface="Times New Roman"/>
                <a:cs typeface="Times New Roman"/>
                <a:sym typeface="Times New Roman"/>
              </a:rPr>
              <a:t>Revízió</a:t>
            </a:r>
          </a:p>
        </p:txBody>
      </p:sp>
    </p:spTree>
    <p:extLst>
      <p:ext uri="{BB962C8B-B14F-4D97-AF65-F5344CB8AC3E}">
        <p14:creationId xmlns:p14="http://schemas.microsoft.com/office/powerpoint/2010/main" val="1520086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p:txBody>
          <a:bodyPr/>
          <a:lstStyle/>
          <a:p>
            <a:endParaRPr lang="hu-HU"/>
          </a:p>
        </p:txBody>
      </p:sp>
      <p:pic>
        <p:nvPicPr>
          <p:cNvPr id="1026" name="Picture 2" descr="Mindent-vissza_0604bb_társasjáték"/>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6064556" cy="64298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7" name="Picture 3" descr="irredenta paszta"/>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20204" y="332656"/>
            <a:ext cx="2600322" cy="5104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06968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pic>
        <p:nvPicPr>
          <p:cNvPr id="146" name="Shape 146" descr="trianon.jpg"/>
          <p:cNvPicPr preferRelativeResize="0"/>
          <p:nvPr/>
        </p:nvPicPr>
        <p:blipFill rotWithShape="1">
          <a:blip r:embed="rId3" cstate="print">
            <a:alphaModFix/>
          </a:blip>
          <a:srcRect b="5428"/>
          <a:stretch/>
        </p:blipFill>
        <p:spPr>
          <a:xfrm>
            <a:off x="179510" y="2564904"/>
            <a:ext cx="4904301" cy="3687648"/>
          </a:xfrm>
          <a:prstGeom prst="rect">
            <a:avLst/>
          </a:prstGeom>
          <a:noFill/>
          <a:ln w="19050" cap="flat" cmpd="sng">
            <a:solidFill>
              <a:schemeClr val="dk2"/>
            </a:solidFill>
            <a:prstDash val="solid"/>
            <a:round/>
            <a:headEnd type="none" w="med" len="med"/>
            <a:tailEnd type="none" w="med" len="med"/>
          </a:ln>
        </p:spPr>
      </p:pic>
      <p:sp>
        <p:nvSpPr>
          <p:cNvPr id="144" name="Shape 144"/>
          <p:cNvSpPr txBox="1"/>
          <p:nvPr/>
        </p:nvSpPr>
        <p:spPr>
          <a:xfrm>
            <a:off x="3275856" y="5877272"/>
            <a:ext cx="5868145" cy="937652"/>
          </a:xfrm>
          <a:prstGeom prst="rect">
            <a:avLst/>
          </a:prstGeom>
          <a:solidFill>
            <a:schemeClr val="accent1">
              <a:lumMod val="20000"/>
              <a:lumOff val="80000"/>
            </a:schemeClr>
          </a:solidFill>
          <a:ln>
            <a:noFill/>
          </a:ln>
        </p:spPr>
        <p:txBody>
          <a:bodyPr wrap="square" lIns="91425" tIns="91425" rIns="91425" bIns="91425" anchor="t" anchorCtr="0">
            <a:noAutofit/>
          </a:bodyPr>
          <a:lstStyle/>
          <a:p>
            <a:pPr>
              <a:spcBef>
                <a:spcPts val="0"/>
              </a:spcBef>
            </a:pPr>
            <a:r>
              <a:rPr lang="hu" sz="2400" dirty="0">
                <a:latin typeface="Calibri" pitchFamily="34" charset="0"/>
                <a:ea typeface="Georgia"/>
                <a:cs typeface="Calibri" pitchFamily="34" charset="0"/>
                <a:sym typeface="Georgia"/>
              </a:rPr>
              <a:t>Egy 1928-as fodrászverseny első helyezettje: az “</a:t>
            </a:r>
            <a:r>
              <a:rPr lang="hu" sz="2400" b="1" dirty="0">
                <a:latin typeface="Calibri" pitchFamily="34" charset="0"/>
                <a:ea typeface="Georgia"/>
                <a:cs typeface="Calibri" pitchFamily="34" charset="0"/>
                <a:sym typeface="Georgia"/>
              </a:rPr>
              <a:t>irredenta</a:t>
            </a:r>
            <a:r>
              <a:rPr lang="hu" sz="2400" dirty="0">
                <a:latin typeface="Calibri" pitchFamily="34" charset="0"/>
                <a:ea typeface="Georgia"/>
                <a:cs typeface="Calibri" pitchFamily="34" charset="0"/>
                <a:sym typeface="Georgia"/>
              </a:rPr>
              <a:t>-frizura</a:t>
            </a:r>
            <a:r>
              <a:rPr lang="hu" sz="1600" dirty="0">
                <a:latin typeface="Georgia"/>
                <a:ea typeface="Georgia"/>
                <a:cs typeface="Georgia"/>
                <a:sym typeface="Georgia"/>
              </a:rPr>
              <a:t>”</a:t>
            </a:r>
            <a:r>
              <a:rPr lang="hu" sz="2400" dirty="0">
                <a:latin typeface="Calibri" panose="020F0502020204030204" pitchFamily="34" charset="0"/>
                <a:ea typeface="Georgia"/>
                <a:cs typeface="Calibri" panose="020F0502020204030204" pitchFamily="34" charset="0"/>
                <a:sym typeface="Wingdings" panose="05000000000000000000" pitchFamily="2" charset="2"/>
              </a:rPr>
              <a:t>irredentizmus</a:t>
            </a:r>
            <a:endParaRPr lang="hu" sz="2400" dirty="0">
              <a:latin typeface="Calibri" panose="020F0502020204030204" pitchFamily="34" charset="0"/>
              <a:ea typeface="Georgia"/>
              <a:cs typeface="Calibri" panose="020F0502020204030204" pitchFamily="34" charset="0"/>
              <a:sym typeface="Georgia"/>
            </a:endParaRPr>
          </a:p>
        </p:txBody>
      </p:sp>
      <p:pic>
        <p:nvPicPr>
          <p:cNvPr id="145" name="Shape 145" descr="7b79_1_300.jpg"/>
          <p:cNvPicPr preferRelativeResize="0"/>
          <p:nvPr/>
        </p:nvPicPr>
        <p:blipFill rotWithShape="1">
          <a:blip r:embed="rId4" cstate="print">
            <a:alphaModFix/>
          </a:blip>
          <a:srcRect b="5704"/>
          <a:stretch/>
        </p:blipFill>
        <p:spPr>
          <a:xfrm>
            <a:off x="292696" y="-163152"/>
            <a:ext cx="3919264" cy="3088096"/>
          </a:xfrm>
          <a:prstGeom prst="rect">
            <a:avLst/>
          </a:prstGeom>
          <a:noFill/>
          <a:ln w="19050" cap="flat" cmpd="sng">
            <a:solidFill>
              <a:schemeClr val="dk2"/>
            </a:solidFill>
            <a:prstDash val="solid"/>
            <a:round/>
            <a:headEnd type="none" w="med" len="med"/>
            <a:tailEnd type="none" w="med" len="med"/>
          </a:ln>
        </p:spPr>
      </p:pic>
      <p:pic>
        <p:nvPicPr>
          <p:cNvPr id="147" name="Shape 147" descr="006_P111377.jpg"/>
          <p:cNvPicPr preferRelativeResize="0"/>
          <p:nvPr/>
        </p:nvPicPr>
        <p:blipFill rotWithShape="1">
          <a:blip r:embed="rId5" cstate="print">
            <a:alphaModFix/>
          </a:blip>
          <a:srcRect l="10723" t="27982" r="10715" b="27978"/>
          <a:stretch/>
        </p:blipFill>
        <p:spPr>
          <a:xfrm>
            <a:off x="4169816" y="13692"/>
            <a:ext cx="4968554" cy="1988840"/>
          </a:xfrm>
          <a:prstGeom prst="rect">
            <a:avLst/>
          </a:prstGeom>
          <a:noFill/>
          <a:ln w="19050" cap="flat" cmpd="sng">
            <a:solidFill>
              <a:schemeClr val="dk2"/>
            </a:solidFill>
            <a:prstDash val="solid"/>
            <a:round/>
            <a:headEnd type="none" w="med" len="med"/>
            <a:tailEnd type="none" w="med" len="med"/>
          </a:ln>
        </p:spPr>
      </p:pic>
      <p:pic>
        <p:nvPicPr>
          <p:cNvPr id="143" name="Shape 143"/>
          <p:cNvPicPr preferRelativeResize="0"/>
          <p:nvPr/>
        </p:nvPicPr>
        <p:blipFill>
          <a:blip r:embed="rId6" cstate="print">
            <a:alphaModFix/>
          </a:blip>
          <a:stretch>
            <a:fillRect/>
          </a:stretch>
        </p:blipFill>
        <p:spPr>
          <a:xfrm>
            <a:off x="5364088" y="1700808"/>
            <a:ext cx="3312368" cy="4248472"/>
          </a:xfrm>
          <a:prstGeom prst="rect">
            <a:avLst/>
          </a:prstGeom>
          <a:noFill/>
          <a:ln w="19050" cap="flat" cmpd="sng">
            <a:solidFill>
              <a:schemeClr val="dk2"/>
            </a:solidFill>
            <a:prstDash val="solid"/>
            <a:round/>
            <a:headEnd type="none" w="med" len="med"/>
            <a:tailEnd type="none" w="med" len="med"/>
          </a:ln>
        </p:spPr>
      </p:pic>
    </p:spTree>
    <p:extLst>
      <p:ext uri="{BB962C8B-B14F-4D97-AF65-F5344CB8AC3E}">
        <p14:creationId xmlns:p14="http://schemas.microsoft.com/office/powerpoint/2010/main" val="3416479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Shape 162"/>
          <p:cNvSpPr txBox="1"/>
          <p:nvPr/>
        </p:nvSpPr>
        <p:spPr>
          <a:xfrm>
            <a:off x="467544" y="116633"/>
            <a:ext cx="7992888" cy="648071"/>
          </a:xfrm>
          <a:prstGeom prst="rect">
            <a:avLst/>
          </a:prstGeom>
          <a:noFill/>
          <a:ln>
            <a:noFill/>
          </a:ln>
        </p:spPr>
        <p:txBody>
          <a:bodyPr wrap="square" lIns="91425" tIns="91425" rIns="91425" bIns="91425" anchor="t" anchorCtr="0">
            <a:noAutofit/>
          </a:bodyPr>
          <a:lstStyle/>
          <a:p>
            <a:pPr algn="ctr">
              <a:spcBef>
                <a:spcPts val="0"/>
              </a:spcBef>
            </a:pPr>
            <a:r>
              <a:rPr lang="hu" sz="2800" b="1" dirty="0">
                <a:latin typeface="Times New Roman"/>
                <a:ea typeface="Times New Roman"/>
                <a:cs typeface="Times New Roman"/>
                <a:sym typeface="Times New Roman"/>
              </a:rPr>
              <a:t>A Horthy-korszak ideológiája III.: </a:t>
            </a:r>
            <a:r>
              <a:rPr lang="hu" sz="2800" b="1" u="sng" dirty="0">
                <a:latin typeface="Times New Roman"/>
                <a:ea typeface="Times New Roman"/>
                <a:cs typeface="Times New Roman"/>
                <a:sym typeface="Times New Roman"/>
              </a:rPr>
              <a:t>antiszemitizmus</a:t>
            </a:r>
          </a:p>
        </p:txBody>
      </p:sp>
      <p:sp>
        <p:nvSpPr>
          <p:cNvPr id="163" name="Shape 163"/>
          <p:cNvSpPr txBox="1"/>
          <p:nvPr/>
        </p:nvSpPr>
        <p:spPr>
          <a:xfrm>
            <a:off x="335918" y="908720"/>
            <a:ext cx="8808082" cy="2315968"/>
          </a:xfrm>
          <a:prstGeom prst="rect">
            <a:avLst/>
          </a:prstGeom>
          <a:noFill/>
          <a:ln>
            <a:noFill/>
          </a:ln>
        </p:spPr>
        <p:txBody>
          <a:bodyPr wrap="square" lIns="91425" tIns="91425" rIns="91425" bIns="91425" anchor="t" anchorCtr="0">
            <a:noAutofit/>
          </a:bodyPr>
          <a:lstStyle/>
          <a:p>
            <a:pPr>
              <a:spcBef>
                <a:spcPts val="0"/>
              </a:spcBef>
            </a:pPr>
            <a:r>
              <a:rPr lang="hu" sz="3200" i="1" dirty="0">
                <a:latin typeface="Calibri" panose="020F0502020204030204" pitchFamily="34" charset="0"/>
                <a:ea typeface="Times New Roman"/>
                <a:cs typeface="Times New Roman"/>
                <a:sym typeface="Times New Roman"/>
              </a:rPr>
              <a:t>„Igenis 90 százalékban a </a:t>
            </a:r>
            <a:r>
              <a:rPr lang="hu" sz="3200" b="1" i="1" dirty="0">
                <a:latin typeface="Calibri" panose="020F0502020204030204" pitchFamily="34" charset="0"/>
                <a:ea typeface="Times New Roman"/>
                <a:cs typeface="Times New Roman"/>
                <a:sym typeface="Times New Roman"/>
              </a:rPr>
              <a:t>zsidóságnak köszönhetjük a forradalmakat és a bolsevizmust </a:t>
            </a:r>
            <a:r>
              <a:rPr lang="hu" sz="3200" i="1" dirty="0">
                <a:latin typeface="Calibri" panose="020F0502020204030204" pitchFamily="34" charset="0"/>
                <a:ea typeface="Times New Roman"/>
                <a:cs typeface="Times New Roman"/>
                <a:sym typeface="Times New Roman"/>
              </a:rPr>
              <a:t>is, és amikor a zsidóságot az </a:t>
            </a:r>
            <a:r>
              <a:rPr lang="hu" sz="3200" i="1" dirty="0">
                <a:solidFill>
                  <a:srgbClr val="C00000"/>
                </a:solidFill>
                <a:latin typeface="Calibri" panose="020F0502020204030204" pitchFamily="34" charset="0"/>
                <a:ea typeface="Times New Roman"/>
                <a:cs typeface="Times New Roman"/>
                <a:sym typeface="Times New Roman"/>
              </a:rPr>
              <a:t>egyetemi pályáktól való tódulástól meg akarjuk fosztani</a:t>
            </a:r>
            <a:r>
              <a:rPr lang="hu" sz="3200" i="1" dirty="0">
                <a:latin typeface="Calibri" panose="020F0502020204030204" pitchFamily="34" charset="0"/>
                <a:ea typeface="Times New Roman"/>
                <a:cs typeface="Times New Roman"/>
                <a:sym typeface="Times New Roman"/>
              </a:rPr>
              <a:t>, akkor önvédelmi szempontokat tartunk szem előtt, önvédelmi szempontból cselekszünk, amihez elvégre jogunk van.”</a:t>
            </a:r>
          </a:p>
          <a:p>
            <a:pPr>
              <a:spcBef>
                <a:spcPts val="0"/>
              </a:spcBef>
            </a:pPr>
            <a:r>
              <a:rPr lang="hu" sz="3200" b="1" dirty="0">
                <a:latin typeface="Calibri" panose="020F0502020204030204" pitchFamily="34" charset="0"/>
                <a:ea typeface="Times New Roman"/>
                <a:cs typeface="Times New Roman"/>
                <a:sym typeface="Times New Roman"/>
              </a:rPr>
              <a:t>(</a:t>
            </a:r>
            <a:r>
              <a:rPr lang="hu" sz="3200" dirty="0">
                <a:latin typeface="Calibri" panose="020F0502020204030204" pitchFamily="34" charset="0"/>
                <a:ea typeface="Times New Roman"/>
                <a:cs typeface="Times New Roman"/>
                <a:sym typeface="Times New Roman"/>
              </a:rPr>
              <a:t>Dinich Vidor képviselő</a:t>
            </a:r>
            <a:r>
              <a:rPr lang="hu" sz="3200" dirty="0">
                <a:latin typeface="Times New Roman"/>
                <a:ea typeface="Times New Roman"/>
                <a:cs typeface="Times New Roman"/>
                <a:sym typeface="Times New Roman"/>
              </a:rPr>
              <a:t> </a:t>
            </a:r>
            <a:r>
              <a:rPr lang="hu" sz="3200" b="1" dirty="0">
                <a:solidFill>
                  <a:srgbClr val="C00000"/>
                </a:solidFill>
                <a:latin typeface="Times New Roman"/>
                <a:ea typeface="Times New Roman"/>
                <a:cs typeface="Times New Roman"/>
                <a:sym typeface="Times New Roman"/>
              </a:rPr>
              <a:t>parlamenti felszólalása</a:t>
            </a:r>
            <a:r>
              <a:rPr lang="hu" sz="3200" b="1" dirty="0">
                <a:latin typeface="Times New Roman"/>
                <a:ea typeface="Times New Roman"/>
                <a:cs typeface="Times New Roman"/>
                <a:sym typeface="Times New Roman"/>
              </a:rPr>
              <a:t>)</a:t>
            </a:r>
          </a:p>
          <a:p>
            <a:pPr>
              <a:spcBef>
                <a:spcPts val="0"/>
              </a:spcBef>
            </a:pPr>
            <a:r>
              <a:rPr lang="hu" sz="3200" i="1" dirty="0">
                <a:latin typeface="Calibri" panose="020F0502020204030204" pitchFamily="34" charset="0"/>
                <a:ea typeface="Times New Roman"/>
                <a:cs typeface="Times New Roman"/>
                <a:sym typeface="Times New Roman"/>
              </a:rPr>
              <a:t> </a:t>
            </a:r>
            <a:endParaRPr lang="hu" sz="3200" dirty="0">
              <a:latin typeface="Times New Roman"/>
              <a:ea typeface="Times New Roman"/>
              <a:cs typeface="Times New Roman"/>
              <a:sym typeface="Times New Roman"/>
            </a:endParaRPr>
          </a:p>
        </p:txBody>
      </p:sp>
      <p:sp>
        <p:nvSpPr>
          <p:cNvPr id="164" name="Shape 164"/>
          <p:cNvSpPr txBox="1"/>
          <p:nvPr/>
        </p:nvSpPr>
        <p:spPr>
          <a:xfrm>
            <a:off x="119894" y="3068960"/>
            <a:ext cx="8688188" cy="2583823"/>
          </a:xfrm>
          <a:prstGeom prst="rect">
            <a:avLst/>
          </a:prstGeom>
          <a:noFill/>
          <a:ln>
            <a:noFill/>
          </a:ln>
        </p:spPr>
        <p:txBody>
          <a:bodyPr wrap="square" lIns="91425" tIns="91425" rIns="91425" bIns="91425" anchor="t" anchorCtr="0">
            <a:noAutofit/>
          </a:bodyPr>
          <a:lstStyle/>
          <a:p>
            <a:pPr>
              <a:spcBef>
                <a:spcPts val="0"/>
              </a:spcBef>
            </a:pPr>
            <a:endParaRPr lang="hu" sz="2400" i="1" dirty="0">
              <a:latin typeface="Calibri" panose="020F0502020204030204" pitchFamily="34" charset="0"/>
              <a:ea typeface="Times New Roman"/>
              <a:cs typeface="Times New Roman"/>
              <a:sym typeface="Times New Roman"/>
            </a:endParaRPr>
          </a:p>
        </p:txBody>
      </p:sp>
      <p:sp>
        <p:nvSpPr>
          <p:cNvPr id="2" name="Téglalap 1">
            <a:extLst>
              <a:ext uri="{FF2B5EF4-FFF2-40B4-BE49-F238E27FC236}">
                <a16:creationId xmlns:a16="http://schemas.microsoft.com/office/drawing/2014/main" id="{3EB35499-5343-4613-BC0C-ED6CD0A2FA46}"/>
              </a:ext>
            </a:extLst>
          </p:cNvPr>
          <p:cNvSpPr/>
          <p:nvPr/>
        </p:nvSpPr>
        <p:spPr>
          <a:xfrm>
            <a:off x="431540" y="4850724"/>
            <a:ext cx="4032448" cy="1068408"/>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u-HU" sz="2800" b="1" dirty="0"/>
              <a:t>Mi a cél? Mi a javaslata a képviselőnek?</a:t>
            </a:r>
            <a:r>
              <a:rPr lang="hu-HU" sz="2800" b="1" dirty="0">
                <a:sym typeface="Wingdings" panose="05000000000000000000" pitchFamily="2" charset="2"/>
              </a:rPr>
              <a:t></a:t>
            </a:r>
            <a:endParaRPr lang="hu-HU" sz="2800" b="1" dirty="0"/>
          </a:p>
        </p:txBody>
      </p:sp>
      <p:sp>
        <p:nvSpPr>
          <p:cNvPr id="6" name="Téglalap 5">
            <a:extLst>
              <a:ext uri="{FF2B5EF4-FFF2-40B4-BE49-F238E27FC236}">
                <a16:creationId xmlns:a16="http://schemas.microsoft.com/office/drawing/2014/main" id="{3EB35499-5343-4613-BC0C-ED6CD0A2FA46}"/>
              </a:ext>
            </a:extLst>
          </p:cNvPr>
          <p:cNvSpPr/>
          <p:nvPr/>
        </p:nvSpPr>
        <p:spPr>
          <a:xfrm>
            <a:off x="4619810" y="5013176"/>
            <a:ext cx="4188271" cy="1224136"/>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u-HU" sz="2800" b="1" u="sng" dirty="0"/>
              <a:t>Numerus clausus </a:t>
            </a:r>
            <a:r>
              <a:rPr lang="hu-HU" sz="2800" b="1" dirty="0"/>
              <a:t>törvény</a:t>
            </a:r>
            <a:r>
              <a:rPr lang="hu-HU" sz="2800" b="1" dirty="0">
                <a:sym typeface="Wingdings" panose="05000000000000000000" pitchFamily="2" charset="2"/>
              </a:rPr>
              <a:t> lesz még szó róla!</a:t>
            </a:r>
            <a:endParaRPr lang="hu-HU" sz="2800" b="1" dirty="0"/>
          </a:p>
        </p:txBody>
      </p:sp>
    </p:spTree>
    <p:extLst>
      <p:ext uri="{BB962C8B-B14F-4D97-AF65-F5344CB8AC3E}">
        <p14:creationId xmlns:p14="http://schemas.microsoft.com/office/powerpoint/2010/main" val="1513109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16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A9FCCBC0-87F8-7DEC-0C31-B0F0259C373A}"/>
              </a:ext>
            </a:extLst>
          </p:cNvPr>
          <p:cNvSpPr>
            <a:spLocks noGrp="1"/>
          </p:cNvSpPr>
          <p:nvPr>
            <p:ph type="title"/>
          </p:nvPr>
        </p:nvSpPr>
        <p:spPr>
          <a:xfrm>
            <a:off x="251520" y="274638"/>
            <a:ext cx="8435280" cy="1354162"/>
          </a:xfrm>
        </p:spPr>
        <p:txBody>
          <a:bodyPr/>
          <a:lstStyle/>
          <a:p>
            <a:r>
              <a:rPr lang="hu-HU" dirty="0"/>
              <a:t>Összefoglalva: Horthy-rendszer= ellenforradalmi rendszer ideológiája</a:t>
            </a:r>
          </a:p>
        </p:txBody>
      </p:sp>
      <p:sp>
        <p:nvSpPr>
          <p:cNvPr id="3" name="Tartalom helye 2">
            <a:extLst>
              <a:ext uri="{FF2B5EF4-FFF2-40B4-BE49-F238E27FC236}">
                <a16:creationId xmlns:a16="http://schemas.microsoft.com/office/drawing/2014/main" id="{66919593-C024-4F19-268E-27C350254E35}"/>
              </a:ext>
            </a:extLst>
          </p:cNvPr>
          <p:cNvSpPr>
            <a:spLocks noGrp="1"/>
          </p:cNvSpPr>
          <p:nvPr>
            <p:ph idx="1"/>
          </p:nvPr>
        </p:nvSpPr>
        <p:spPr>
          <a:xfrm>
            <a:off x="323528" y="1628800"/>
            <a:ext cx="8568952" cy="4497363"/>
          </a:xfrm>
        </p:spPr>
        <p:txBody>
          <a:bodyPr/>
          <a:lstStyle/>
          <a:p>
            <a:r>
              <a:rPr lang="hu-HU" dirty="0"/>
              <a:t>Jobboldali-konzervatív</a:t>
            </a:r>
            <a:r>
              <a:rPr lang="hu-HU" dirty="0">
                <a:sym typeface="Wingdings" panose="05000000000000000000" pitchFamily="2" charset="2"/>
              </a:rPr>
              <a:t></a:t>
            </a:r>
          </a:p>
          <a:p>
            <a:r>
              <a:rPr lang="hu-HU" dirty="0">
                <a:sym typeface="Wingdings" panose="05000000000000000000" pitchFamily="2" charset="2"/>
              </a:rPr>
              <a:t>antikommunista, </a:t>
            </a:r>
            <a:r>
              <a:rPr lang="hu-HU" dirty="0" err="1">
                <a:sym typeface="Wingdings" panose="05000000000000000000" pitchFamily="2" charset="2"/>
              </a:rPr>
              <a:t>antiliberális</a:t>
            </a:r>
            <a:r>
              <a:rPr lang="hu-HU" dirty="0">
                <a:sym typeface="Wingdings" panose="05000000000000000000" pitchFamily="2" charset="2"/>
              </a:rPr>
              <a:t> és antidemokrata</a:t>
            </a:r>
            <a:endParaRPr lang="hu-HU" dirty="0"/>
          </a:p>
          <a:p>
            <a:r>
              <a:rPr lang="hu-HU" dirty="0">
                <a:sym typeface="Wingdings" panose="05000000000000000000" pitchFamily="2" charset="2"/>
              </a:rPr>
              <a:t> keresztény-nemzeti</a:t>
            </a:r>
          </a:p>
          <a:p>
            <a:r>
              <a:rPr lang="hu-HU" dirty="0">
                <a:sym typeface="Wingdings" panose="05000000000000000000" pitchFamily="2" charset="2"/>
              </a:rPr>
              <a:t>nacionalista, revíziós/ irredenta politikai elképzelések</a:t>
            </a:r>
          </a:p>
          <a:p>
            <a:r>
              <a:rPr lang="hu-HU" dirty="0">
                <a:sym typeface="Wingdings" panose="05000000000000000000" pitchFamily="2" charset="2"/>
              </a:rPr>
              <a:t>antiszemita</a:t>
            </a:r>
          </a:p>
        </p:txBody>
      </p:sp>
    </p:spTree>
    <p:extLst>
      <p:ext uri="{BB962C8B-B14F-4D97-AF65-F5344CB8AC3E}">
        <p14:creationId xmlns:p14="http://schemas.microsoft.com/office/powerpoint/2010/main" val="982351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Shape 169"/>
          <p:cNvSpPr txBox="1"/>
          <p:nvPr/>
        </p:nvSpPr>
        <p:spPr>
          <a:xfrm>
            <a:off x="467544" y="56850"/>
            <a:ext cx="8061281" cy="1535325"/>
          </a:xfrm>
          <a:prstGeom prst="rect">
            <a:avLst/>
          </a:prstGeom>
          <a:noFill/>
          <a:ln>
            <a:noFill/>
          </a:ln>
        </p:spPr>
        <p:txBody>
          <a:bodyPr wrap="square" lIns="91425" tIns="91425" rIns="91425" bIns="91425" anchor="t" anchorCtr="0">
            <a:noAutofit/>
          </a:bodyPr>
          <a:lstStyle/>
          <a:p>
            <a:pPr algn="ctr">
              <a:spcBef>
                <a:spcPts val="0"/>
              </a:spcBef>
            </a:pPr>
            <a:r>
              <a:rPr lang="hu" sz="3200" b="1" dirty="0">
                <a:latin typeface="Calibri" panose="020F0502020204030204" pitchFamily="34" charset="0"/>
                <a:ea typeface="Times New Roman"/>
                <a:cs typeface="Times New Roman"/>
                <a:sym typeface="Times New Roman"/>
              </a:rPr>
              <a:t>A Horthy-rendszer politikai rendszere: </a:t>
            </a:r>
            <a:r>
              <a:rPr lang="hu" sz="3200" b="1" u="sng" dirty="0">
                <a:solidFill>
                  <a:srgbClr val="C00000"/>
                </a:solidFill>
                <a:latin typeface="Calibri" panose="020F0502020204030204" pitchFamily="34" charset="0"/>
                <a:ea typeface="Times New Roman"/>
                <a:cs typeface="Times New Roman"/>
                <a:sym typeface="Times New Roman"/>
              </a:rPr>
              <a:t>korlátozott parlamentarizmus</a:t>
            </a:r>
          </a:p>
        </p:txBody>
      </p:sp>
      <p:pic>
        <p:nvPicPr>
          <p:cNvPr id="170" name="Shape 170"/>
          <p:cNvPicPr preferRelativeResize="0"/>
          <p:nvPr/>
        </p:nvPicPr>
        <p:blipFill>
          <a:blip r:embed="rId3" cstate="print">
            <a:alphaModFix/>
          </a:blip>
          <a:stretch>
            <a:fillRect/>
          </a:stretch>
        </p:blipFill>
        <p:spPr>
          <a:xfrm>
            <a:off x="159648" y="1196752"/>
            <a:ext cx="5080288" cy="4128524"/>
          </a:xfrm>
          <a:prstGeom prst="rect">
            <a:avLst/>
          </a:prstGeom>
          <a:noFill/>
          <a:ln>
            <a:noFill/>
          </a:ln>
        </p:spPr>
      </p:pic>
      <p:pic>
        <p:nvPicPr>
          <p:cNvPr id="171" name="Shape 171"/>
          <p:cNvPicPr preferRelativeResize="0"/>
          <p:nvPr/>
        </p:nvPicPr>
        <p:blipFill>
          <a:blip r:embed="rId4" cstate="print">
            <a:alphaModFix/>
          </a:blip>
          <a:stretch>
            <a:fillRect/>
          </a:stretch>
        </p:blipFill>
        <p:spPr>
          <a:xfrm>
            <a:off x="4932040" y="1124744"/>
            <a:ext cx="4056845" cy="2808311"/>
          </a:xfrm>
          <a:prstGeom prst="rect">
            <a:avLst/>
          </a:prstGeom>
          <a:noFill/>
          <a:ln>
            <a:noFill/>
          </a:ln>
        </p:spPr>
      </p:pic>
      <p:sp>
        <p:nvSpPr>
          <p:cNvPr id="172" name="Shape 172"/>
          <p:cNvSpPr txBox="1"/>
          <p:nvPr/>
        </p:nvSpPr>
        <p:spPr>
          <a:xfrm>
            <a:off x="5392100" y="3789041"/>
            <a:ext cx="3751899" cy="2016224"/>
          </a:xfrm>
          <a:prstGeom prst="rect">
            <a:avLst/>
          </a:prstGeom>
          <a:noFill/>
          <a:ln>
            <a:noFill/>
          </a:ln>
        </p:spPr>
        <p:txBody>
          <a:bodyPr wrap="square" lIns="91425" tIns="91425" rIns="91425" bIns="91425" anchor="t" anchorCtr="0">
            <a:noAutofit/>
          </a:bodyPr>
          <a:lstStyle/>
          <a:p>
            <a:pPr algn="ctr">
              <a:spcBef>
                <a:spcPts val="0"/>
              </a:spcBef>
            </a:pPr>
            <a:r>
              <a:rPr lang="hu" sz="2400" b="1" dirty="0">
                <a:solidFill>
                  <a:srgbClr val="0070C0"/>
                </a:solidFill>
                <a:latin typeface="Times New Roman"/>
                <a:ea typeface="Times New Roman"/>
                <a:cs typeface="Times New Roman"/>
                <a:sym typeface="Times New Roman"/>
              </a:rPr>
              <a:t>Választási rendszer</a:t>
            </a:r>
          </a:p>
          <a:p>
            <a:pPr>
              <a:spcBef>
                <a:spcPts val="0"/>
              </a:spcBef>
            </a:pPr>
            <a:r>
              <a:rPr lang="hu" sz="2400" dirty="0">
                <a:latin typeface="Times New Roman"/>
                <a:ea typeface="Times New Roman"/>
                <a:cs typeface="Times New Roman"/>
                <a:sym typeface="Times New Roman"/>
              </a:rPr>
              <a:t>(korlátozott választójog, nyílt szavazás)</a:t>
            </a:r>
            <a:r>
              <a:rPr lang="hu" sz="2400" dirty="0">
                <a:latin typeface="Times New Roman"/>
                <a:ea typeface="Times New Roman"/>
                <a:cs typeface="Times New Roman"/>
                <a:sym typeface="Wingdings" panose="05000000000000000000" pitchFamily="2" charset="2"/>
              </a:rPr>
              <a:t></a:t>
            </a:r>
          </a:p>
          <a:p>
            <a:pPr>
              <a:spcBef>
                <a:spcPts val="0"/>
              </a:spcBef>
            </a:pPr>
            <a:r>
              <a:rPr lang="hu-HU" sz="2400" b="1" dirty="0">
                <a:latin typeface="Times New Roman"/>
                <a:ea typeface="Times New Roman"/>
                <a:cs typeface="Times New Roman"/>
                <a:sym typeface="Times New Roman"/>
              </a:rPr>
              <a:t>A</a:t>
            </a:r>
            <a:r>
              <a:rPr lang="hu" sz="2400" b="1" dirty="0">
                <a:latin typeface="Times New Roman"/>
                <a:ea typeface="Times New Roman"/>
                <a:cs typeface="Times New Roman"/>
                <a:sym typeface="Times New Roman"/>
              </a:rPr>
              <a:t> </a:t>
            </a:r>
            <a:r>
              <a:rPr lang="hu" sz="2400" b="1" dirty="0">
                <a:solidFill>
                  <a:srgbClr val="C00000"/>
                </a:solidFill>
                <a:latin typeface="Times New Roman"/>
                <a:ea typeface="Times New Roman"/>
                <a:cs typeface="Times New Roman"/>
                <a:sym typeface="Times New Roman"/>
              </a:rPr>
              <a:t>kormánypárt </a:t>
            </a:r>
            <a:r>
              <a:rPr lang="hu" sz="2400" dirty="0">
                <a:latin typeface="Times New Roman"/>
                <a:ea typeface="Times New Roman"/>
                <a:cs typeface="Times New Roman"/>
                <a:sym typeface="Times New Roman"/>
              </a:rPr>
              <a:t>(ezt 1922-ben szervezik meg</a:t>
            </a:r>
            <a:r>
              <a:rPr lang="hu" sz="2400" dirty="0">
                <a:latin typeface="Times New Roman"/>
                <a:ea typeface="Times New Roman"/>
                <a:cs typeface="Times New Roman"/>
                <a:sym typeface="Wingdings" panose="05000000000000000000" pitchFamily="2" charset="2"/>
              </a:rPr>
              <a:t></a:t>
            </a:r>
            <a:r>
              <a:rPr lang="hu" sz="2400" dirty="0">
                <a:latin typeface="Times New Roman"/>
                <a:ea typeface="Times New Roman"/>
                <a:cs typeface="Times New Roman"/>
                <a:sym typeface="Times New Roman"/>
              </a:rPr>
              <a:t> lesz még szó róla) mindig </a:t>
            </a:r>
            <a:r>
              <a:rPr lang="hu" sz="2400" b="1" dirty="0">
                <a:latin typeface="Times New Roman"/>
                <a:ea typeface="Times New Roman"/>
                <a:cs typeface="Times New Roman"/>
                <a:sym typeface="Times New Roman"/>
              </a:rPr>
              <a:t>biztos többséget szerez a parlamentben</a:t>
            </a:r>
            <a:endParaRPr lang="hu" sz="2400" dirty="0">
              <a:latin typeface="Times New Roman"/>
              <a:ea typeface="Times New Roman"/>
              <a:cs typeface="Times New Roman"/>
              <a:sym typeface="Times New Roman"/>
            </a:endParaRPr>
          </a:p>
        </p:txBody>
      </p:sp>
      <p:sp>
        <p:nvSpPr>
          <p:cNvPr id="174" name="Shape 174"/>
          <p:cNvSpPr/>
          <p:nvPr/>
        </p:nvSpPr>
        <p:spPr>
          <a:xfrm>
            <a:off x="1591007" y="1880208"/>
            <a:ext cx="1108786" cy="1745467"/>
          </a:xfrm>
          <a:prstGeom prst="ellipse">
            <a:avLst/>
          </a:prstGeom>
          <a:noFill/>
          <a:ln w="28575" cap="flat" cmpd="sng">
            <a:solidFill>
              <a:srgbClr val="FF0000"/>
            </a:solidFill>
            <a:prstDash val="solid"/>
            <a:round/>
            <a:headEnd type="none" w="med" len="med"/>
            <a:tailEnd type="none" w="med" len="med"/>
          </a:ln>
        </p:spPr>
        <p:txBody>
          <a:bodyPr wrap="square" lIns="91425" tIns="91425" rIns="91425" bIns="91425" anchor="ctr" anchorCtr="0">
            <a:noAutofit/>
          </a:bodyPr>
          <a:lstStyle/>
          <a:p>
            <a:pPr>
              <a:spcBef>
                <a:spcPts val="0"/>
              </a:spcBef>
            </a:pPr>
            <a:endParaRPr/>
          </a:p>
        </p:txBody>
      </p:sp>
      <p:sp>
        <p:nvSpPr>
          <p:cNvPr id="2" name="Téglalap 1"/>
          <p:cNvSpPr/>
          <p:nvPr/>
        </p:nvSpPr>
        <p:spPr>
          <a:xfrm>
            <a:off x="7483" y="1412777"/>
            <a:ext cx="3484397" cy="3600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Tree>
    <p:extLst>
      <p:ext uri="{BB962C8B-B14F-4D97-AF65-F5344CB8AC3E}">
        <p14:creationId xmlns:p14="http://schemas.microsoft.com/office/powerpoint/2010/main" val="4218199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2">
                                            <p:txEl>
                                              <p:pRg st="0" end="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72">
                                            <p:txEl>
                                              <p:pRg st="1" end="1"/>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7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pic>
        <p:nvPicPr>
          <p:cNvPr id="2" name="Kép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67741" y="332656"/>
            <a:ext cx="4675332" cy="6741368"/>
          </a:xfrm>
          <a:prstGeom prst="rect">
            <a:avLst/>
          </a:prstGeom>
        </p:spPr>
      </p:pic>
      <p:sp>
        <p:nvSpPr>
          <p:cNvPr id="179" name="Shape 179"/>
          <p:cNvSpPr txBox="1"/>
          <p:nvPr/>
        </p:nvSpPr>
        <p:spPr>
          <a:xfrm>
            <a:off x="0" y="0"/>
            <a:ext cx="4211960" cy="1474075"/>
          </a:xfrm>
          <a:prstGeom prst="rect">
            <a:avLst/>
          </a:prstGeom>
          <a:noFill/>
          <a:ln>
            <a:noFill/>
          </a:ln>
        </p:spPr>
        <p:txBody>
          <a:bodyPr wrap="square" lIns="91425" tIns="91425" rIns="91425" bIns="91425" anchor="t" anchorCtr="0">
            <a:noAutofit/>
          </a:bodyPr>
          <a:lstStyle/>
          <a:p>
            <a:pPr algn="ctr">
              <a:spcBef>
                <a:spcPts val="0"/>
              </a:spcBef>
            </a:pPr>
            <a:r>
              <a:rPr lang="hu" sz="2800" b="1" dirty="0">
                <a:latin typeface="+mn-lt"/>
                <a:ea typeface="Times New Roman"/>
                <a:cs typeface="Times New Roman"/>
                <a:sym typeface="Times New Roman"/>
              </a:rPr>
              <a:t>A Horthy-rendszer jellege: </a:t>
            </a:r>
            <a:br>
              <a:rPr lang="hu" sz="2800" b="1" dirty="0">
                <a:latin typeface="+mn-lt"/>
                <a:ea typeface="Times New Roman"/>
                <a:cs typeface="Times New Roman"/>
                <a:sym typeface="Times New Roman"/>
              </a:rPr>
            </a:br>
            <a:r>
              <a:rPr lang="hu" sz="2800" b="1" dirty="0">
                <a:solidFill>
                  <a:srgbClr val="C00000"/>
                </a:solidFill>
                <a:latin typeface="+mn-lt"/>
                <a:ea typeface="Times New Roman"/>
                <a:cs typeface="Times New Roman"/>
                <a:sym typeface="Times New Roman"/>
              </a:rPr>
              <a:t>tekintélyelvűség</a:t>
            </a:r>
          </a:p>
        </p:txBody>
      </p:sp>
      <p:pic>
        <p:nvPicPr>
          <p:cNvPr id="182" name="Shape 182"/>
          <p:cNvPicPr preferRelativeResize="0"/>
          <p:nvPr/>
        </p:nvPicPr>
        <p:blipFill>
          <a:blip r:embed="rId4" cstate="print">
            <a:alphaModFix/>
          </a:blip>
          <a:stretch>
            <a:fillRect/>
          </a:stretch>
        </p:blipFill>
        <p:spPr>
          <a:xfrm>
            <a:off x="362329" y="1219064"/>
            <a:ext cx="3487302" cy="4968552"/>
          </a:xfrm>
          <a:prstGeom prst="rect">
            <a:avLst/>
          </a:prstGeom>
          <a:noFill/>
          <a:ln>
            <a:noFill/>
          </a:ln>
        </p:spPr>
      </p:pic>
      <p:sp>
        <p:nvSpPr>
          <p:cNvPr id="183" name="Shape 183"/>
          <p:cNvSpPr txBox="1"/>
          <p:nvPr/>
        </p:nvSpPr>
        <p:spPr>
          <a:xfrm>
            <a:off x="3419872" y="1569139"/>
            <a:ext cx="2880321" cy="635725"/>
          </a:xfrm>
          <a:prstGeom prst="rect">
            <a:avLst/>
          </a:prstGeom>
          <a:solidFill>
            <a:schemeClr val="accent3">
              <a:lumMod val="20000"/>
              <a:lumOff val="80000"/>
            </a:schemeClr>
          </a:solidFill>
          <a:ln>
            <a:noFill/>
          </a:ln>
        </p:spPr>
        <p:txBody>
          <a:bodyPr wrap="square" lIns="91425" tIns="91425" rIns="91425" bIns="91425" anchor="t" anchorCtr="0">
            <a:noAutofit/>
          </a:bodyPr>
          <a:lstStyle/>
          <a:p>
            <a:pPr algn="ctr">
              <a:spcBef>
                <a:spcPts val="0"/>
              </a:spcBef>
            </a:pPr>
            <a:r>
              <a:rPr lang="hu" sz="3600" b="1" dirty="0">
                <a:solidFill>
                  <a:srgbClr val="FF0000"/>
                </a:solidFill>
                <a:latin typeface="Times New Roman"/>
                <a:ea typeface="Times New Roman"/>
                <a:cs typeface="Times New Roman"/>
                <a:sym typeface="Times New Roman"/>
              </a:rPr>
              <a:t>Vitézi Rend</a:t>
            </a:r>
          </a:p>
        </p:txBody>
      </p:sp>
      <p:sp>
        <p:nvSpPr>
          <p:cNvPr id="3" name="Téglalap 2"/>
          <p:cNvSpPr/>
          <p:nvPr/>
        </p:nvSpPr>
        <p:spPr>
          <a:xfrm>
            <a:off x="4052866" y="95063"/>
            <a:ext cx="5091134" cy="1379012"/>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Bef>
                <a:spcPts val="0"/>
              </a:spcBef>
            </a:pPr>
            <a:r>
              <a:rPr lang="hu" sz="2400" b="1" i="1" dirty="0">
                <a:latin typeface="Times New Roman"/>
                <a:ea typeface="Times New Roman"/>
                <a:cs typeface="Times New Roman"/>
                <a:sym typeface="Times New Roman"/>
              </a:rPr>
              <a:t>“Kik a világháborúban és a forradalmak alatt egyéni vitézségükkel s nemzeti érzésükkel kitűntek”</a:t>
            </a:r>
          </a:p>
        </p:txBody>
      </p:sp>
    </p:spTree>
    <p:extLst>
      <p:ext uri="{BB962C8B-B14F-4D97-AF65-F5344CB8AC3E}">
        <p14:creationId xmlns:p14="http://schemas.microsoft.com/office/powerpoint/2010/main" val="680403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a:xfrm>
            <a:off x="176348" y="857251"/>
            <a:ext cx="8967652" cy="891539"/>
          </a:xfrm>
        </p:spPr>
        <p:txBody>
          <a:bodyPr>
            <a:normAutofit/>
          </a:bodyPr>
          <a:lstStyle/>
          <a:p>
            <a:r>
              <a:rPr lang="hu-HU" sz="2100" b="1" dirty="0"/>
              <a:t>A megszólítások rendszere (a belügyminiszter 1922-es rendelkezése szerint)</a:t>
            </a:r>
            <a:r>
              <a:rPr lang="hu-HU" sz="2100" dirty="0"/>
              <a:t> </a:t>
            </a:r>
            <a:br>
              <a:rPr lang="hu-HU" sz="2700" dirty="0"/>
            </a:br>
            <a:endParaRPr lang="hu-HU" sz="2700" dirty="0">
              <a:latin typeface="+mn-lt"/>
            </a:endParaRPr>
          </a:p>
        </p:txBody>
      </p:sp>
      <p:graphicFrame>
        <p:nvGraphicFramePr>
          <p:cNvPr id="4" name="Tartalom helye 3"/>
          <p:cNvGraphicFramePr>
            <a:graphicFrameLocks noGrp="1"/>
          </p:cNvGraphicFramePr>
          <p:nvPr>
            <p:ph idx="1"/>
            <p:extLst/>
          </p:nvPr>
        </p:nvGraphicFramePr>
        <p:xfrm>
          <a:off x="313508" y="1337312"/>
          <a:ext cx="8578971" cy="4755983"/>
        </p:xfrm>
        <a:graphic>
          <a:graphicData uri="http://schemas.openxmlformats.org/drawingml/2006/table">
            <a:tbl>
              <a:tblPr firstRow="1" bandRow="1">
                <a:tableStyleId>{5C22544A-7EE6-4342-B048-85BDC9FD1C3A}</a:tableStyleId>
              </a:tblPr>
              <a:tblGrid>
                <a:gridCol w="3409600">
                  <a:extLst>
                    <a:ext uri="{9D8B030D-6E8A-4147-A177-3AD203B41FA5}">
                      <a16:colId xmlns:a16="http://schemas.microsoft.com/office/drawing/2014/main" val="20000"/>
                    </a:ext>
                  </a:extLst>
                </a:gridCol>
                <a:gridCol w="5169371">
                  <a:extLst>
                    <a:ext uri="{9D8B030D-6E8A-4147-A177-3AD203B41FA5}">
                      <a16:colId xmlns:a16="http://schemas.microsoft.com/office/drawing/2014/main" val="20001"/>
                    </a:ext>
                  </a:extLst>
                </a:gridCol>
              </a:tblGrid>
              <a:tr h="378453">
                <a:tc>
                  <a:txBody>
                    <a:bodyPr/>
                    <a:lstStyle/>
                    <a:p>
                      <a:pPr algn="ctr">
                        <a:lnSpc>
                          <a:spcPct val="115000"/>
                        </a:lnSpc>
                        <a:spcAft>
                          <a:spcPts val="0"/>
                        </a:spcAft>
                      </a:pPr>
                      <a:r>
                        <a:rPr lang="hu-HU" sz="1800" b="1" dirty="0">
                          <a:latin typeface="Times New Roman"/>
                          <a:ea typeface="Times New Roman"/>
                          <a:cs typeface="Times New Roman"/>
                        </a:rPr>
                        <a:t>Megszólítás</a:t>
                      </a:r>
                      <a:endParaRPr lang="hu-HU" sz="1800" dirty="0">
                        <a:latin typeface="Times New Roman"/>
                        <a:ea typeface="Times New Roman"/>
                        <a:cs typeface="Times New Roman"/>
                      </a:endParaRPr>
                    </a:p>
                  </a:txBody>
                  <a:tcPr marL="51435" marR="51435" marT="0" marB="0"/>
                </a:tc>
                <a:tc>
                  <a:txBody>
                    <a:bodyPr/>
                    <a:lstStyle/>
                    <a:p>
                      <a:pPr algn="ctr">
                        <a:lnSpc>
                          <a:spcPct val="115000"/>
                        </a:lnSpc>
                        <a:spcAft>
                          <a:spcPts val="0"/>
                        </a:spcAft>
                      </a:pPr>
                      <a:r>
                        <a:rPr lang="hu-HU" sz="1800" b="1" dirty="0">
                          <a:latin typeface="Times New Roman"/>
                          <a:ea typeface="Times New Roman"/>
                          <a:cs typeface="Times New Roman"/>
                        </a:rPr>
                        <a:t>Kit illet</a:t>
                      </a:r>
                      <a:endParaRPr lang="hu-HU" sz="1800" dirty="0">
                        <a:latin typeface="Times New Roman"/>
                        <a:ea typeface="Times New Roman"/>
                        <a:cs typeface="Times New Roman"/>
                      </a:endParaRPr>
                    </a:p>
                  </a:txBody>
                  <a:tcPr marL="51435" marR="51435" marT="0" marB="0"/>
                </a:tc>
                <a:extLst>
                  <a:ext uri="{0D108BD9-81ED-4DB2-BD59-A6C34878D82A}">
                    <a16:rowId xmlns:a16="http://schemas.microsoft.com/office/drawing/2014/main" val="10000"/>
                  </a:ext>
                </a:extLst>
              </a:tr>
              <a:tr h="449503">
                <a:tc>
                  <a:txBody>
                    <a:bodyPr/>
                    <a:lstStyle/>
                    <a:p>
                      <a:pPr>
                        <a:lnSpc>
                          <a:spcPct val="115000"/>
                        </a:lnSpc>
                        <a:spcAft>
                          <a:spcPts val="0"/>
                        </a:spcAft>
                      </a:pPr>
                      <a:r>
                        <a:rPr lang="hu-HU" sz="1800" dirty="0">
                          <a:latin typeface="Times New Roman"/>
                          <a:ea typeface="Times New Roman"/>
                          <a:cs typeface="Times New Roman"/>
                        </a:rPr>
                        <a:t>Királyi fenség</a:t>
                      </a:r>
                    </a:p>
                  </a:txBody>
                  <a:tcPr marL="51435" marR="51435" marT="0" marB="0"/>
                </a:tc>
                <a:tc>
                  <a:txBody>
                    <a:bodyPr/>
                    <a:lstStyle/>
                    <a:p>
                      <a:pPr algn="just">
                        <a:lnSpc>
                          <a:spcPct val="115000"/>
                        </a:lnSpc>
                        <a:spcAft>
                          <a:spcPts val="0"/>
                        </a:spcAft>
                      </a:pPr>
                      <a:r>
                        <a:rPr lang="hu-HU" sz="1800" dirty="0">
                          <a:latin typeface="Times New Roman"/>
                          <a:ea typeface="Times New Roman"/>
                          <a:cs typeface="Times New Roman"/>
                        </a:rPr>
                        <a:t>a Habsburg-házzal rokonságban álló hercegek</a:t>
                      </a:r>
                    </a:p>
                  </a:txBody>
                  <a:tcPr marL="51435" marR="51435" marT="0" marB="0"/>
                </a:tc>
                <a:extLst>
                  <a:ext uri="{0D108BD9-81ED-4DB2-BD59-A6C34878D82A}">
                    <a16:rowId xmlns:a16="http://schemas.microsoft.com/office/drawing/2014/main" val="10001"/>
                  </a:ext>
                </a:extLst>
              </a:tr>
              <a:tr h="674439">
                <a:tc>
                  <a:txBody>
                    <a:bodyPr/>
                    <a:lstStyle/>
                    <a:p>
                      <a:pPr>
                        <a:lnSpc>
                          <a:spcPct val="115000"/>
                        </a:lnSpc>
                        <a:spcAft>
                          <a:spcPts val="0"/>
                        </a:spcAft>
                      </a:pPr>
                      <a:r>
                        <a:rPr lang="hu-HU" sz="1800" dirty="0">
                          <a:latin typeface="Times New Roman"/>
                          <a:ea typeface="Times New Roman"/>
                          <a:cs typeface="Times New Roman"/>
                        </a:rPr>
                        <a:t>Eminenciás úr</a:t>
                      </a:r>
                    </a:p>
                  </a:txBody>
                  <a:tcPr marL="51435" marR="51435" marT="0" marB="0"/>
                </a:tc>
                <a:tc>
                  <a:txBody>
                    <a:bodyPr/>
                    <a:lstStyle/>
                    <a:p>
                      <a:pPr algn="just">
                        <a:lnSpc>
                          <a:spcPct val="115000"/>
                        </a:lnSpc>
                        <a:spcAft>
                          <a:spcPts val="0"/>
                        </a:spcAft>
                      </a:pPr>
                      <a:r>
                        <a:rPr lang="hu-HU" sz="1800" dirty="0">
                          <a:latin typeface="Times New Roman"/>
                          <a:ea typeface="Times New Roman"/>
                          <a:cs typeface="Times New Roman"/>
                        </a:rPr>
                        <a:t>a hercegprímás (a katolikus egyház élén álló esztergomi érsek)</a:t>
                      </a:r>
                    </a:p>
                  </a:txBody>
                  <a:tcPr marL="51435" marR="51435" marT="0" marB="0"/>
                </a:tc>
                <a:extLst>
                  <a:ext uri="{0D108BD9-81ED-4DB2-BD59-A6C34878D82A}">
                    <a16:rowId xmlns:a16="http://schemas.microsoft.com/office/drawing/2014/main" val="10002"/>
                  </a:ext>
                </a:extLst>
              </a:tr>
              <a:tr h="378453">
                <a:tc>
                  <a:txBody>
                    <a:bodyPr/>
                    <a:lstStyle/>
                    <a:p>
                      <a:pPr>
                        <a:lnSpc>
                          <a:spcPct val="115000"/>
                        </a:lnSpc>
                        <a:spcAft>
                          <a:spcPts val="0"/>
                        </a:spcAft>
                      </a:pPr>
                      <a:r>
                        <a:rPr lang="hu-HU" sz="1800" dirty="0">
                          <a:latin typeface="Times New Roman"/>
                          <a:ea typeface="Times New Roman"/>
                          <a:cs typeface="Times New Roman"/>
                        </a:rPr>
                        <a:t>Főméltóságú úr</a:t>
                      </a:r>
                    </a:p>
                  </a:txBody>
                  <a:tcPr marL="51435" marR="51435" marT="0" marB="0"/>
                </a:tc>
                <a:tc>
                  <a:txBody>
                    <a:bodyPr/>
                    <a:lstStyle/>
                    <a:p>
                      <a:pPr algn="just">
                        <a:lnSpc>
                          <a:spcPct val="115000"/>
                        </a:lnSpc>
                        <a:spcAft>
                          <a:spcPts val="0"/>
                        </a:spcAft>
                      </a:pPr>
                      <a:r>
                        <a:rPr lang="hu-HU" sz="1800" dirty="0">
                          <a:latin typeface="Times New Roman"/>
                          <a:ea typeface="Times New Roman"/>
                          <a:cs typeface="Times New Roman"/>
                        </a:rPr>
                        <a:t>örökletes hercegek; a kormányzó</a:t>
                      </a:r>
                    </a:p>
                  </a:txBody>
                  <a:tcPr marL="51435" marR="51435" marT="0" marB="0"/>
                </a:tc>
                <a:extLst>
                  <a:ext uri="{0D108BD9-81ED-4DB2-BD59-A6C34878D82A}">
                    <a16:rowId xmlns:a16="http://schemas.microsoft.com/office/drawing/2014/main" val="10003"/>
                  </a:ext>
                </a:extLst>
              </a:tr>
              <a:tr h="674439">
                <a:tc>
                  <a:txBody>
                    <a:bodyPr/>
                    <a:lstStyle/>
                    <a:p>
                      <a:pPr>
                        <a:lnSpc>
                          <a:spcPct val="115000"/>
                        </a:lnSpc>
                        <a:spcAft>
                          <a:spcPts val="0"/>
                        </a:spcAft>
                      </a:pPr>
                      <a:r>
                        <a:rPr lang="hu-HU" sz="1800" dirty="0">
                          <a:latin typeface="Times New Roman"/>
                          <a:ea typeface="Times New Roman"/>
                          <a:cs typeface="Times New Roman"/>
                        </a:rPr>
                        <a:t>Kegyelmes úr (excellenciás úr)</a:t>
                      </a:r>
                    </a:p>
                  </a:txBody>
                  <a:tcPr marL="51435" marR="51435" marT="0" marB="0"/>
                </a:tc>
                <a:tc>
                  <a:txBody>
                    <a:bodyPr/>
                    <a:lstStyle/>
                    <a:p>
                      <a:pPr algn="just">
                        <a:lnSpc>
                          <a:spcPct val="115000"/>
                        </a:lnSpc>
                        <a:spcAft>
                          <a:spcPts val="0"/>
                        </a:spcAft>
                      </a:pPr>
                      <a:r>
                        <a:rPr lang="hu-HU" sz="1800" dirty="0">
                          <a:latin typeface="Times New Roman"/>
                          <a:ea typeface="Times New Roman"/>
                          <a:cs typeface="Times New Roman"/>
                        </a:rPr>
                        <a:t>miniszterek, arisztokraták, nagykövetek, táborszernagyok, a Kúria tagja; megyés püspökök</a:t>
                      </a:r>
                    </a:p>
                  </a:txBody>
                  <a:tcPr marL="51435" marR="51435" marT="0" marB="0"/>
                </a:tc>
                <a:extLst>
                  <a:ext uri="{0D108BD9-81ED-4DB2-BD59-A6C34878D82A}">
                    <a16:rowId xmlns:a16="http://schemas.microsoft.com/office/drawing/2014/main" val="10004"/>
                  </a:ext>
                </a:extLst>
              </a:tr>
              <a:tr h="686883">
                <a:tc>
                  <a:txBody>
                    <a:bodyPr/>
                    <a:lstStyle/>
                    <a:p>
                      <a:pPr>
                        <a:lnSpc>
                          <a:spcPct val="115000"/>
                        </a:lnSpc>
                        <a:spcAft>
                          <a:spcPts val="0"/>
                        </a:spcAft>
                      </a:pPr>
                      <a:r>
                        <a:rPr lang="hu-HU" sz="1800" dirty="0">
                          <a:latin typeface="Times New Roman"/>
                          <a:ea typeface="Times New Roman"/>
                          <a:cs typeface="Times New Roman"/>
                        </a:rPr>
                        <a:t>Méltóságos úr</a:t>
                      </a:r>
                    </a:p>
                  </a:txBody>
                  <a:tcPr marL="51435" marR="51435" marT="0" marB="0"/>
                </a:tc>
                <a:tc>
                  <a:txBody>
                    <a:bodyPr/>
                    <a:lstStyle/>
                    <a:p>
                      <a:pPr algn="just">
                        <a:lnSpc>
                          <a:spcPct val="115000"/>
                        </a:lnSpc>
                        <a:spcAft>
                          <a:spcPts val="0"/>
                        </a:spcAft>
                      </a:pPr>
                      <a:r>
                        <a:rPr lang="hu-HU" sz="1800" dirty="0">
                          <a:latin typeface="Times New Roman"/>
                          <a:ea typeface="Times New Roman"/>
                          <a:cs typeface="Times New Roman"/>
                        </a:rPr>
                        <a:t>vezető hivatalnokok (azaz főispán, alispán, polgármester, stb.), tábornokok, képviselők</a:t>
                      </a:r>
                    </a:p>
                  </a:txBody>
                  <a:tcPr marL="51435" marR="51435" marT="0" marB="0"/>
                </a:tc>
                <a:extLst>
                  <a:ext uri="{0D108BD9-81ED-4DB2-BD59-A6C34878D82A}">
                    <a16:rowId xmlns:a16="http://schemas.microsoft.com/office/drawing/2014/main" val="10005"/>
                  </a:ext>
                </a:extLst>
              </a:tr>
              <a:tr h="378453">
                <a:tc>
                  <a:txBody>
                    <a:bodyPr/>
                    <a:lstStyle/>
                    <a:p>
                      <a:pPr>
                        <a:lnSpc>
                          <a:spcPct val="115000"/>
                        </a:lnSpc>
                        <a:spcAft>
                          <a:spcPts val="0"/>
                        </a:spcAft>
                      </a:pPr>
                      <a:r>
                        <a:rPr lang="hu-HU" sz="1800" dirty="0">
                          <a:latin typeface="Times New Roman"/>
                          <a:ea typeface="Times New Roman"/>
                          <a:cs typeface="Times New Roman"/>
                        </a:rPr>
                        <a:t>Nagyságos úr</a:t>
                      </a:r>
                    </a:p>
                  </a:txBody>
                  <a:tcPr marL="51435" marR="51435" marT="0" marB="0"/>
                </a:tc>
                <a:tc>
                  <a:txBody>
                    <a:bodyPr/>
                    <a:lstStyle/>
                    <a:p>
                      <a:pPr algn="just">
                        <a:lnSpc>
                          <a:spcPct val="115000"/>
                        </a:lnSpc>
                        <a:spcAft>
                          <a:spcPts val="0"/>
                        </a:spcAft>
                      </a:pPr>
                      <a:r>
                        <a:rPr lang="hu-HU" sz="1800" dirty="0">
                          <a:latin typeface="Times New Roman"/>
                          <a:ea typeface="Times New Roman"/>
                          <a:cs typeface="Times New Roman"/>
                        </a:rPr>
                        <a:t>birtokosok, középvezető tisztviselők</a:t>
                      </a:r>
                    </a:p>
                  </a:txBody>
                  <a:tcPr marL="51435" marR="51435" marT="0" marB="0"/>
                </a:tc>
                <a:extLst>
                  <a:ext uri="{0D108BD9-81ED-4DB2-BD59-A6C34878D82A}">
                    <a16:rowId xmlns:a16="http://schemas.microsoft.com/office/drawing/2014/main" val="10006"/>
                  </a:ext>
                </a:extLst>
              </a:tr>
              <a:tr h="756907">
                <a:tc>
                  <a:txBody>
                    <a:bodyPr/>
                    <a:lstStyle/>
                    <a:p>
                      <a:pPr>
                        <a:lnSpc>
                          <a:spcPct val="115000"/>
                        </a:lnSpc>
                        <a:spcAft>
                          <a:spcPts val="0"/>
                        </a:spcAft>
                      </a:pPr>
                      <a:r>
                        <a:rPr lang="hu-HU" sz="1800" dirty="0">
                          <a:latin typeface="Times New Roman"/>
                          <a:ea typeface="Times New Roman"/>
                          <a:cs typeface="Times New Roman"/>
                        </a:rPr>
                        <a:t>Tekintetes úr (címzetes úr)</a:t>
                      </a:r>
                    </a:p>
                  </a:txBody>
                  <a:tcPr marL="51435" marR="51435" marT="0" marB="0"/>
                </a:tc>
                <a:tc>
                  <a:txBody>
                    <a:bodyPr/>
                    <a:lstStyle/>
                    <a:p>
                      <a:pPr algn="just">
                        <a:lnSpc>
                          <a:spcPct val="115000"/>
                        </a:lnSpc>
                        <a:spcAft>
                          <a:spcPts val="0"/>
                        </a:spcAft>
                      </a:pPr>
                      <a:r>
                        <a:rPr lang="hu-HU" sz="1800" dirty="0">
                          <a:latin typeface="Times New Roman"/>
                          <a:ea typeface="Times New Roman"/>
                          <a:cs typeface="Times New Roman"/>
                        </a:rPr>
                        <a:t>kisebb birtokosok, kisebb hivatalnokok, beosztott értelmiségiek </a:t>
                      </a:r>
                    </a:p>
                  </a:txBody>
                  <a:tcPr marL="51435" marR="51435" marT="0" marB="0"/>
                </a:tc>
                <a:extLst>
                  <a:ext uri="{0D108BD9-81ED-4DB2-BD59-A6C34878D82A}">
                    <a16:rowId xmlns:a16="http://schemas.microsoft.com/office/drawing/2014/main" val="10007"/>
                  </a:ext>
                </a:extLst>
              </a:tr>
              <a:tr h="378453">
                <a:tc>
                  <a:txBody>
                    <a:bodyPr/>
                    <a:lstStyle/>
                    <a:p>
                      <a:pPr>
                        <a:lnSpc>
                          <a:spcPct val="115000"/>
                        </a:lnSpc>
                        <a:spcAft>
                          <a:spcPts val="0"/>
                        </a:spcAft>
                      </a:pPr>
                      <a:r>
                        <a:rPr lang="hu-HU" sz="1800" dirty="0">
                          <a:latin typeface="Times New Roman"/>
                          <a:ea typeface="Times New Roman"/>
                          <a:cs typeface="Times New Roman"/>
                        </a:rPr>
                        <a:t>Kend vagy maga</a:t>
                      </a:r>
                    </a:p>
                  </a:txBody>
                  <a:tcPr marL="51435" marR="51435" marT="0" marB="0"/>
                </a:tc>
                <a:tc>
                  <a:txBody>
                    <a:bodyPr/>
                    <a:lstStyle/>
                    <a:p>
                      <a:pPr algn="just">
                        <a:lnSpc>
                          <a:spcPct val="115000"/>
                        </a:lnSpc>
                        <a:spcAft>
                          <a:spcPts val="0"/>
                        </a:spcAft>
                      </a:pPr>
                      <a:r>
                        <a:rPr lang="hu-HU" sz="1800" dirty="0">
                          <a:latin typeface="Times New Roman"/>
                          <a:ea typeface="Times New Roman"/>
                          <a:cs typeface="Times New Roman"/>
                        </a:rPr>
                        <a:t>mindenki más</a:t>
                      </a:r>
                    </a:p>
                  </a:txBody>
                  <a:tcPr marL="51435" marR="51435" marT="0" marB="0"/>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19402813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Shape 114"/>
          <p:cNvSpPr txBox="1"/>
          <p:nvPr/>
        </p:nvSpPr>
        <p:spPr>
          <a:xfrm>
            <a:off x="2450750" y="95372"/>
            <a:ext cx="5361610" cy="316681"/>
          </a:xfrm>
          <a:prstGeom prst="rect">
            <a:avLst/>
          </a:prstGeom>
          <a:noFill/>
          <a:ln>
            <a:noFill/>
          </a:ln>
        </p:spPr>
        <p:txBody>
          <a:bodyPr wrap="square" lIns="91425" tIns="91425" rIns="91425" bIns="91425" anchor="t" anchorCtr="0">
            <a:noAutofit/>
          </a:bodyPr>
          <a:lstStyle/>
          <a:p>
            <a:pPr algn="ctr">
              <a:spcBef>
                <a:spcPts val="0"/>
              </a:spcBef>
            </a:pPr>
            <a:r>
              <a:rPr lang="hu" sz="2400" b="1" dirty="0"/>
              <a:t>ISMÉTLÉS - Igaz vagy hamis? </a:t>
            </a:r>
          </a:p>
        </p:txBody>
      </p:sp>
      <p:graphicFrame>
        <p:nvGraphicFramePr>
          <p:cNvPr id="115" name="Shape 115"/>
          <p:cNvGraphicFramePr/>
          <p:nvPr/>
        </p:nvGraphicFramePr>
        <p:xfrm>
          <a:off x="395536" y="620687"/>
          <a:ext cx="8568952" cy="6543580"/>
        </p:xfrm>
        <a:graphic>
          <a:graphicData uri="http://schemas.openxmlformats.org/drawingml/2006/table">
            <a:tbl>
              <a:tblPr>
                <a:noFill/>
              </a:tblPr>
              <a:tblGrid>
                <a:gridCol w="6915788">
                  <a:extLst>
                    <a:ext uri="{9D8B030D-6E8A-4147-A177-3AD203B41FA5}">
                      <a16:colId xmlns:a16="http://schemas.microsoft.com/office/drawing/2014/main" val="20000"/>
                    </a:ext>
                  </a:extLst>
                </a:gridCol>
                <a:gridCol w="1653164">
                  <a:extLst>
                    <a:ext uri="{9D8B030D-6E8A-4147-A177-3AD203B41FA5}">
                      <a16:colId xmlns:a16="http://schemas.microsoft.com/office/drawing/2014/main" val="20001"/>
                    </a:ext>
                  </a:extLst>
                </a:gridCol>
              </a:tblGrid>
              <a:tr h="880687">
                <a:tc>
                  <a:txBody>
                    <a:bodyPr/>
                    <a:lstStyle/>
                    <a:p>
                      <a:pPr lvl="0" rtl="0">
                        <a:lnSpc>
                          <a:spcPct val="100000"/>
                        </a:lnSpc>
                        <a:spcBef>
                          <a:spcPts val="0"/>
                        </a:spcBef>
                        <a:buNone/>
                      </a:pPr>
                      <a:r>
                        <a:rPr lang="hu" sz="2300" dirty="0">
                          <a:solidFill>
                            <a:schemeClr val="dk1"/>
                          </a:solidFill>
                        </a:rPr>
                        <a:t>Az ún. </a:t>
                      </a:r>
                      <a:r>
                        <a:rPr lang="hu-HU" sz="2300" b="1" dirty="0">
                          <a:solidFill>
                            <a:schemeClr val="dk1"/>
                          </a:solidFill>
                        </a:rPr>
                        <a:t>e</a:t>
                      </a:r>
                      <a:r>
                        <a:rPr lang="hu" sz="2300" b="1" dirty="0">
                          <a:solidFill>
                            <a:schemeClr val="dk1"/>
                          </a:solidFill>
                        </a:rPr>
                        <a:t>llenkormány és Nemzeti Hadsereg </a:t>
                      </a:r>
                      <a:r>
                        <a:rPr lang="hu" sz="2300" dirty="0">
                          <a:solidFill>
                            <a:schemeClr val="dk1"/>
                          </a:solidFill>
                        </a:rPr>
                        <a:t>a </a:t>
                      </a:r>
                      <a:r>
                        <a:rPr lang="hu" sz="2300" b="1" dirty="0">
                          <a:solidFill>
                            <a:schemeClr val="dk1"/>
                          </a:solidFill>
                        </a:rPr>
                        <a:t>tanácskormány </a:t>
                      </a:r>
                      <a:r>
                        <a:rPr lang="hu" sz="2300" dirty="0">
                          <a:solidFill>
                            <a:schemeClr val="dk1"/>
                          </a:solidFill>
                        </a:rPr>
                        <a:t>bukása után jött létre.</a:t>
                      </a:r>
                    </a:p>
                  </a:txBody>
                  <a:tcPr marL="91425" marR="91425" marT="91425" marB="91425"/>
                </a:tc>
                <a:tc>
                  <a:txBody>
                    <a:bodyPr/>
                    <a:lstStyle/>
                    <a:p>
                      <a:pPr lvl="0">
                        <a:spcBef>
                          <a:spcPts val="0"/>
                        </a:spcBef>
                        <a:buNone/>
                      </a:pPr>
                      <a:endParaRPr/>
                    </a:p>
                  </a:txBody>
                  <a:tcPr marL="91425" marR="91425" marT="91425" marB="91425"/>
                </a:tc>
                <a:extLst>
                  <a:ext uri="{0D108BD9-81ED-4DB2-BD59-A6C34878D82A}">
                    <a16:rowId xmlns:a16="http://schemas.microsoft.com/office/drawing/2014/main" val="10000"/>
                  </a:ext>
                </a:extLst>
              </a:tr>
              <a:tr h="880687">
                <a:tc>
                  <a:txBody>
                    <a:bodyPr/>
                    <a:lstStyle/>
                    <a:p>
                      <a:pPr lvl="0" rtl="0">
                        <a:lnSpc>
                          <a:spcPct val="100000"/>
                        </a:lnSpc>
                        <a:spcBef>
                          <a:spcPts val="0"/>
                        </a:spcBef>
                        <a:buNone/>
                      </a:pPr>
                      <a:r>
                        <a:rPr lang="hu" sz="2300" dirty="0">
                          <a:solidFill>
                            <a:schemeClr val="dk1"/>
                          </a:solidFill>
                        </a:rPr>
                        <a:t>A </a:t>
                      </a:r>
                      <a:r>
                        <a:rPr lang="hu" sz="2300" b="1" dirty="0">
                          <a:solidFill>
                            <a:schemeClr val="dk1"/>
                          </a:solidFill>
                        </a:rPr>
                        <a:t>fehérterror </a:t>
                      </a:r>
                      <a:r>
                        <a:rPr lang="hu" sz="2300" dirty="0">
                          <a:solidFill>
                            <a:schemeClr val="dk1"/>
                          </a:solidFill>
                        </a:rPr>
                        <a:t>a Tanácsköztársaság vélt vagy valódi támogatóira sújtott le. </a:t>
                      </a:r>
                    </a:p>
                  </a:txBody>
                  <a:tcPr marL="91425" marR="91425" marT="91425" marB="91425"/>
                </a:tc>
                <a:tc>
                  <a:txBody>
                    <a:bodyPr/>
                    <a:lstStyle/>
                    <a:p>
                      <a:pPr lvl="0">
                        <a:spcBef>
                          <a:spcPts val="0"/>
                        </a:spcBef>
                        <a:buNone/>
                      </a:pPr>
                      <a:endParaRPr/>
                    </a:p>
                  </a:txBody>
                  <a:tcPr marL="91425" marR="91425" marT="91425" marB="91425"/>
                </a:tc>
                <a:extLst>
                  <a:ext uri="{0D108BD9-81ED-4DB2-BD59-A6C34878D82A}">
                    <a16:rowId xmlns:a16="http://schemas.microsoft.com/office/drawing/2014/main" val="10001"/>
                  </a:ext>
                </a:extLst>
              </a:tr>
              <a:tr h="894395">
                <a:tc>
                  <a:txBody>
                    <a:bodyPr/>
                    <a:lstStyle/>
                    <a:p>
                      <a:pPr lvl="0" rtl="0">
                        <a:lnSpc>
                          <a:spcPct val="100000"/>
                        </a:lnSpc>
                        <a:spcBef>
                          <a:spcPts val="0"/>
                        </a:spcBef>
                        <a:buNone/>
                      </a:pPr>
                      <a:r>
                        <a:rPr lang="hu" sz="2300" dirty="0">
                          <a:solidFill>
                            <a:schemeClr val="dk1"/>
                          </a:solidFill>
                        </a:rPr>
                        <a:t>A </a:t>
                      </a:r>
                      <a:r>
                        <a:rPr lang="hu" sz="2300" b="1" dirty="0">
                          <a:solidFill>
                            <a:schemeClr val="dk1"/>
                          </a:solidFill>
                        </a:rPr>
                        <a:t>román katonák</a:t>
                      </a:r>
                      <a:r>
                        <a:rPr lang="hu" sz="2300" dirty="0">
                          <a:solidFill>
                            <a:schemeClr val="dk1"/>
                          </a:solidFill>
                        </a:rPr>
                        <a:t> elfoglalták az ország keleti felét, de Budapestet már nem tudták megszállni.</a:t>
                      </a:r>
                    </a:p>
                  </a:txBody>
                  <a:tcPr marL="91425" marR="91425" marT="91425" marB="91425"/>
                </a:tc>
                <a:tc>
                  <a:txBody>
                    <a:bodyPr/>
                    <a:lstStyle/>
                    <a:p>
                      <a:pPr lvl="0">
                        <a:spcBef>
                          <a:spcPts val="0"/>
                        </a:spcBef>
                        <a:buNone/>
                      </a:pPr>
                      <a:endParaRPr/>
                    </a:p>
                  </a:txBody>
                  <a:tcPr marL="91425" marR="91425" marT="91425" marB="91425"/>
                </a:tc>
                <a:extLst>
                  <a:ext uri="{0D108BD9-81ED-4DB2-BD59-A6C34878D82A}">
                    <a16:rowId xmlns:a16="http://schemas.microsoft.com/office/drawing/2014/main" val="10002"/>
                  </a:ext>
                </a:extLst>
              </a:tr>
              <a:tr h="894395">
                <a:tc>
                  <a:txBody>
                    <a:bodyPr/>
                    <a:lstStyle/>
                    <a:p>
                      <a:pPr lvl="0">
                        <a:lnSpc>
                          <a:spcPct val="100000"/>
                        </a:lnSpc>
                        <a:spcBef>
                          <a:spcPts val="0"/>
                        </a:spcBef>
                        <a:buNone/>
                      </a:pPr>
                      <a:r>
                        <a:rPr lang="hu" sz="2300" dirty="0"/>
                        <a:t>A bevonulást követően Horthy Miklós </a:t>
                      </a:r>
                      <a:r>
                        <a:rPr lang="hu" sz="2300" b="1" dirty="0"/>
                        <a:t>bűnös város</a:t>
                      </a:r>
                      <a:r>
                        <a:rPr lang="hu" sz="2300" dirty="0"/>
                        <a:t>nak nevezte</a:t>
                      </a:r>
                      <a:r>
                        <a:rPr lang="hu" sz="2300" baseline="0" dirty="0"/>
                        <a:t> </a:t>
                      </a:r>
                      <a:r>
                        <a:rPr lang="hu" sz="2300" dirty="0"/>
                        <a:t>Budapestet beszédében. </a:t>
                      </a:r>
                    </a:p>
                  </a:txBody>
                  <a:tcPr marL="91425" marR="91425" marT="91425" marB="91425"/>
                </a:tc>
                <a:tc>
                  <a:txBody>
                    <a:bodyPr/>
                    <a:lstStyle/>
                    <a:p>
                      <a:pPr lvl="0">
                        <a:spcBef>
                          <a:spcPts val="0"/>
                        </a:spcBef>
                        <a:buNone/>
                      </a:pPr>
                      <a:endParaRPr/>
                    </a:p>
                  </a:txBody>
                  <a:tcPr marL="91425" marR="91425" marT="91425" marB="91425"/>
                </a:tc>
                <a:extLst>
                  <a:ext uri="{0D108BD9-81ED-4DB2-BD59-A6C34878D82A}">
                    <a16:rowId xmlns:a16="http://schemas.microsoft.com/office/drawing/2014/main" val="10003"/>
                  </a:ext>
                </a:extLst>
              </a:tr>
              <a:tr h="2976185">
                <a:tc>
                  <a:txBody>
                    <a:bodyPr/>
                    <a:lstStyle/>
                    <a:p>
                      <a:pPr lvl="0">
                        <a:lnSpc>
                          <a:spcPct val="100000"/>
                        </a:lnSpc>
                        <a:spcBef>
                          <a:spcPts val="0"/>
                        </a:spcBef>
                        <a:buNone/>
                      </a:pPr>
                      <a:r>
                        <a:rPr lang="hu" sz="2300" dirty="0"/>
                        <a:t>Az államforma kérdésében az ellenforradalmi rendszer támogatói egyértelműen kiálltak a </a:t>
                      </a:r>
                      <a:r>
                        <a:rPr lang="hu" sz="2300" b="1" dirty="0"/>
                        <a:t>köztársaság </a:t>
                      </a:r>
                      <a:r>
                        <a:rPr lang="hu" sz="2300" dirty="0"/>
                        <a:t>visszaállítása </a:t>
                      </a:r>
                      <a:r>
                        <a:rPr lang="hu" sz="2300" b="1" dirty="0"/>
                        <a:t>ellen</a:t>
                      </a:r>
                      <a:r>
                        <a:rPr lang="hu" sz="2300" dirty="0"/>
                        <a:t>. </a:t>
                      </a:r>
                    </a:p>
                    <a:p>
                      <a:pPr lvl="0">
                        <a:lnSpc>
                          <a:spcPct val="100000"/>
                        </a:lnSpc>
                        <a:spcBef>
                          <a:spcPts val="0"/>
                        </a:spcBef>
                        <a:buNone/>
                      </a:pPr>
                      <a:r>
                        <a:rPr lang="hu" sz="2300" dirty="0"/>
                        <a:t>A trianoni békét az Apponyi Albert vezette delegáció írta alá.</a:t>
                      </a:r>
                    </a:p>
                    <a:p>
                      <a:pPr lvl="0">
                        <a:lnSpc>
                          <a:spcPct val="100000"/>
                        </a:lnSpc>
                        <a:spcBef>
                          <a:spcPts val="0"/>
                        </a:spcBef>
                        <a:buNone/>
                      </a:pPr>
                      <a:r>
                        <a:rPr lang="hu" sz="2300" dirty="0"/>
                        <a:t>A trianoni békében elcsatolt területeken</a:t>
                      </a:r>
                      <a:r>
                        <a:rPr lang="hu" sz="2300" baseline="0" dirty="0"/>
                        <a:t> magyar többség volt.</a:t>
                      </a:r>
                      <a:endParaRPr lang="hu" sz="2300" dirty="0"/>
                    </a:p>
                    <a:p>
                      <a:pPr lvl="0">
                        <a:lnSpc>
                          <a:spcPct val="100000"/>
                        </a:lnSpc>
                        <a:spcBef>
                          <a:spcPts val="0"/>
                        </a:spcBef>
                        <a:buNone/>
                      </a:pPr>
                      <a:endParaRPr lang="hu" sz="2300" dirty="0"/>
                    </a:p>
                  </a:txBody>
                  <a:tcPr marL="91425" marR="91425" marT="91425" marB="91425"/>
                </a:tc>
                <a:tc>
                  <a:txBody>
                    <a:bodyPr/>
                    <a:lstStyle/>
                    <a:p>
                      <a:pPr lvl="0">
                        <a:spcBef>
                          <a:spcPts val="0"/>
                        </a:spcBef>
                        <a:buNone/>
                      </a:pPr>
                      <a:endParaRPr dirty="0"/>
                    </a:p>
                  </a:txBody>
                  <a:tcPr marL="91425" marR="91425" marT="91425" marB="91425"/>
                </a:tc>
                <a:extLst>
                  <a:ext uri="{0D108BD9-81ED-4DB2-BD59-A6C34878D82A}">
                    <a16:rowId xmlns:a16="http://schemas.microsoft.com/office/drawing/2014/main" val="10004"/>
                  </a:ext>
                </a:extLst>
              </a:tr>
            </a:tbl>
          </a:graphicData>
        </a:graphic>
      </p:graphicFrame>
      <p:pic>
        <p:nvPicPr>
          <p:cNvPr id="116" name="Shape 116" descr="Lean-Innovation-training.jpg"/>
          <p:cNvPicPr preferRelativeResize="0"/>
          <p:nvPr/>
        </p:nvPicPr>
        <p:blipFill rotWithShape="1">
          <a:blip r:embed="rId3" cstate="print">
            <a:alphaModFix/>
          </a:blip>
          <a:srcRect l="12564" t="56157" r="54432"/>
          <a:stretch/>
        </p:blipFill>
        <p:spPr>
          <a:xfrm>
            <a:off x="7666590" y="1748063"/>
            <a:ext cx="583000" cy="577625"/>
          </a:xfrm>
          <a:prstGeom prst="rect">
            <a:avLst/>
          </a:prstGeom>
          <a:noFill/>
          <a:ln>
            <a:noFill/>
          </a:ln>
        </p:spPr>
      </p:pic>
      <p:pic>
        <p:nvPicPr>
          <p:cNvPr id="117" name="Shape 117" descr="Lean-Innovation-training.jpg"/>
          <p:cNvPicPr preferRelativeResize="0"/>
          <p:nvPr/>
        </p:nvPicPr>
        <p:blipFill rotWithShape="1">
          <a:blip r:embed="rId3" cstate="print">
            <a:alphaModFix/>
          </a:blip>
          <a:srcRect l="54752" t="56540" r="12530"/>
          <a:stretch/>
        </p:blipFill>
        <p:spPr>
          <a:xfrm>
            <a:off x="7697685" y="751053"/>
            <a:ext cx="583000" cy="577597"/>
          </a:xfrm>
          <a:prstGeom prst="rect">
            <a:avLst/>
          </a:prstGeom>
          <a:noFill/>
          <a:ln>
            <a:noFill/>
          </a:ln>
        </p:spPr>
      </p:pic>
      <p:pic>
        <p:nvPicPr>
          <p:cNvPr id="118" name="Shape 118" descr="Lean-Innovation-training.jpg"/>
          <p:cNvPicPr preferRelativeResize="0"/>
          <p:nvPr/>
        </p:nvPicPr>
        <p:blipFill rotWithShape="1">
          <a:blip r:embed="rId3" cstate="print">
            <a:alphaModFix/>
          </a:blip>
          <a:srcRect l="54752" t="56540" r="12530"/>
          <a:stretch/>
        </p:blipFill>
        <p:spPr>
          <a:xfrm>
            <a:off x="7632028" y="2544284"/>
            <a:ext cx="583000" cy="577597"/>
          </a:xfrm>
          <a:prstGeom prst="rect">
            <a:avLst/>
          </a:prstGeom>
          <a:noFill/>
          <a:ln>
            <a:noFill/>
          </a:ln>
        </p:spPr>
      </p:pic>
      <p:pic>
        <p:nvPicPr>
          <p:cNvPr id="119" name="Shape 119" descr="Lean-Innovation-training.jpg"/>
          <p:cNvPicPr preferRelativeResize="0"/>
          <p:nvPr/>
        </p:nvPicPr>
        <p:blipFill rotWithShape="1">
          <a:blip r:embed="rId3" cstate="print">
            <a:alphaModFix/>
          </a:blip>
          <a:srcRect l="12564" t="56157" r="54432"/>
          <a:stretch/>
        </p:blipFill>
        <p:spPr>
          <a:xfrm>
            <a:off x="7519710" y="3476800"/>
            <a:ext cx="583000" cy="577625"/>
          </a:xfrm>
          <a:prstGeom prst="rect">
            <a:avLst/>
          </a:prstGeom>
          <a:noFill/>
          <a:ln>
            <a:noFill/>
          </a:ln>
        </p:spPr>
      </p:pic>
      <p:pic>
        <p:nvPicPr>
          <p:cNvPr id="120" name="Shape 120" descr="Lean-Innovation-training.jpg"/>
          <p:cNvPicPr preferRelativeResize="0"/>
          <p:nvPr/>
        </p:nvPicPr>
        <p:blipFill rotWithShape="1">
          <a:blip r:embed="rId3" cstate="print">
            <a:alphaModFix/>
          </a:blip>
          <a:srcRect l="12564" t="56157" r="54432"/>
          <a:stretch/>
        </p:blipFill>
        <p:spPr>
          <a:xfrm>
            <a:off x="7714884" y="4351230"/>
            <a:ext cx="583000" cy="577625"/>
          </a:xfrm>
          <a:prstGeom prst="rect">
            <a:avLst/>
          </a:prstGeom>
          <a:noFill/>
          <a:ln>
            <a:noFill/>
          </a:ln>
        </p:spPr>
      </p:pic>
      <p:pic>
        <p:nvPicPr>
          <p:cNvPr id="9" name="Shape 117" descr="Lean-Innovation-training.jpg"/>
          <p:cNvPicPr preferRelativeResize="0"/>
          <p:nvPr/>
        </p:nvPicPr>
        <p:blipFill rotWithShape="1">
          <a:blip r:embed="rId3" cstate="print">
            <a:alphaModFix/>
          </a:blip>
          <a:srcRect l="54752" t="56540" r="12530"/>
          <a:stretch/>
        </p:blipFill>
        <p:spPr>
          <a:xfrm>
            <a:off x="7632028" y="5105628"/>
            <a:ext cx="583000" cy="577597"/>
          </a:xfrm>
          <a:prstGeom prst="rect">
            <a:avLst/>
          </a:prstGeom>
          <a:noFill/>
          <a:ln>
            <a:noFill/>
          </a:ln>
        </p:spPr>
      </p:pic>
      <p:pic>
        <p:nvPicPr>
          <p:cNvPr id="10" name="Shape 117" descr="Lean-Innovation-training.jpg"/>
          <p:cNvPicPr preferRelativeResize="0"/>
          <p:nvPr/>
        </p:nvPicPr>
        <p:blipFill rotWithShape="1">
          <a:blip r:embed="rId3" cstate="print">
            <a:alphaModFix/>
          </a:blip>
          <a:srcRect l="54752" t="56540" r="12530"/>
          <a:stretch/>
        </p:blipFill>
        <p:spPr>
          <a:xfrm>
            <a:off x="7520860" y="5877571"/>
            <a:ext cx="583000" cy="577597"/>
          </a:xfrm>
          <a:prstGeom prst="rect">
            <a:avLst/>
          </a:prstGeom>
          <a:noFill/>
          <a:ln>
            <a:noFill/>
          </a:ln>
        </p:spPr>
      </p:pic>
    </p:spTree>
    <p:extLst>
      <p:ext uri="{BB962C8B-B14F-4D97-AF65-F5344CB8AC3E}">
        <p14:creationId xmlns:p14="http://schemas.microsoft.com/office/powerpoint/2010/main" val="2290002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a:xfrm>
            <a:off x="179512" y="0"/>
            <a:ext cx="8507288" cy="1142999"/>
          </a:xfrm>
        </p:spPr>
        <p:txBody>
          <a:bodyPr/>
          <a:lstStyle/>
          <a:p>
            <a:r>
              <a:rPr lang="hu-HU" sz="3200" b="1" u="sng" dirty="0">
                <a:solidFill>
                  <a:srgbClr val="C00000"/>
                </a:solidFill>
              </a:rPr>
              <a:t>KONSZOLIDÁCIÓ kora</a:t>
            </a:r>
            <a:r>
              <a:rPr lang="hu-HU" sz="3200" b="1" dirty="0">
                <a:solidFill>
                  <a:srgbClr val="C00000"/>
                </a:solidFill>
              </a:rPr>
              <a:t> 1920-tól</a:t>
            </a:r>
            <a:br>
              <a:rPr lang="hu-HU" sz="2800" b="1" dirty="0">
                <a:solidFill>
                  <a:srgbClr val="C00000"/>
                </a:solidFill>
              </a:rPr>
            </a:br>
            <a:endParaRPr lang="hu-HU" sz="2800" b="1" dirty="0">
              <a:solidFill>
                <a:srgbClr val="C00000"/>
              </a:solidFill>
            </a:endParaRPr>
          </a:p>
        </p:txBody>
      </p:sp>
      <p:sp>
        <p:nvSpPr>
          <p:cNvPr id="3" name="Tartalom helye 2"/>
          <p:cNvSpPr>
            <a:spLocks noGrp="1"/>
          </p:cNvSpPr>
          <p:nvPr>
            <p:ph idx="1"/>
          </p:nvPr>
        </p:nvSpPr>
        <p:spPr>
          <a:xfrm>
            <a:off x="0" y="548680"/>
            <a:ext cx="9252520" cy="5577483"/>
          </a:xfrm>
        </p:spPr>
        <p:txBody>
          <a:bodyPr/>
          <a:lstStyle/>
          <a:p>
            <a:r>
              <a:rPr lang="hu-HU" u="sng" dirty="0"/>
              <a:t>Teleki Pál</a:t>
            </a:r>
            <a:r>
              <a:rPr lang="hu-HU" dirty="0"/>
              <a:t> kormánya 1920 (béke aláírása után)-1921</a:t>
            </a:r>
          </a:p>
          <a:p>
            <a:r>
              <a:rPr lang="hu-HU" u="sng" dirty="0"/>
              <a:t>Bethlen István </a:t>
            </a:r>
            <a:r>
              <a:rPr lang="hu-HU" dirty="0"/>
              <a:t>kormánya </a:t>
            </a:r>
            <a:r>
              <a:rPr lang="hu-HU" u="sng" dirty="0"/>
              <a:t>1921-1931</a:t>
            </a:r>
          </a:p>
          <a:p>
            <a:endParaRPr lang="hu-HU" dirty="0"/>
          </a:p>
        </p:txBody>
      </p:sp>
      <p:pic>
        <p:nvPicPr>
          <p:cNvPr id="4" name="Shape 193"/>
          <p:cNvPicPr preferRelativeResize="0"/>
          <p:nvPr/>
        </p:nvPicPr>
        <p:blipFill>
          <a:blip r:embed="rId2" cstate="print">
            <a:alphaModFix/>
          </a:blip>
          <a:stretch>
            <a:fillRect/>
          </a:stretch>
        </p:blipFill>
        <p:spPr>
          <a:xfrm>
            <a:off x="694280" y="1852887"/>
            <a:ext cx="3528292" cy="4833841"/>
          </a:xfrm>
          <a:prstGeom prst="rect">
            <a:avLst/>
          </a:prstGeom>
          <a:noFill/>
          <a:ln w="19050" cap="flat" cmpd="sng">
            <a:noFill/>
            <a:prstDash val="solid"/>
            <a:round/>
            <a:headEnd type="none" w="med" len="med"/>
            <a:tailEnd type="none" w="med" len="med"/>
          </a:ln>
        </p:spPr>
      </p:pic>
      <p:pic>
        <p:nvPicPr>
          <p:cNvPr id="5" name="Tartalom helye 4"/>
          <p:cNvPicPr>
            <a:picLocks noChangeAspect="1"/>
          </p:cNvPicPr>
          <p:nvPr/>
        </p:nvPicPr>
        <p:blipFill>
          <a:blip r:embed="rId3" cstate="print">
            <a:extLst>
              <a:ext uri="{28A0092B-C50C-407E-A947-70E740481C1C}">
                <a14:useLocalDpi xmlns:a14="http://schemas.microsoft.com/office/drawing/2010/main" val="0"/>
              </a:ext>
            </a:extLst>
          </a:blip>
          <a:srcRect l="28783" t="984" r="31992"/>
          <a:stretch>
            <a:fillRect/>
          </a:stretch>
        </p:blipFill>
        <p:spPr bwMode="auto">
          <a:xfrm>
            <a:off x="5554281" y="1925962"/>
            <a:ext cx="3384376" cy="5024574"/>
          </a:xfrm>
          <a:prstGeom prst="rect">
            <a:avLst/>
          </a:prstGeom>
          <a:noFill/>
          <a:ln w="9525">
            <a:noFill/>
            <a:miter lim="800000"/>
            <a:headEnd/>
            <a:tailEnd/>
          </a:ln>
        </p:spPr>
      </p:pic>
    </p:spTree>
    <p:extLst>
      <p:ext uri="{BB962C8B-B14F-4D97-AF65-F5344CB8AC3E}">
        <p14:creationId xmlns:p14="http://schemas.microsoft.com/office/powerpoint/2010/main" val="4025534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p:txBody>
          <a:bodyPr/>
          <a:lstStyle/>
          <a:p>
            <a:r>
              <a:rPr lang="hu-HU" dirty="0"/>
              <a:t>Mi mindent kell rendezni?</a:t>
            </a:r>
            <a:br>
              <a:rPr lang="hu-HU" dirty="0"/>
            </a:br>
            <a:r>
              <a:rPr lang="hu-HU" dirty="0"/>
              <a:t>Konszolidálandó problémák….</a:t>
            </a:r>
          </a:p>
        </p:txBody>
      </p:sp>
      <p:sp>
        <p:nvSpPr>
          <p:cNvPr id="3" name="Tartalom helye 2"/>
          <p:cNvSpPr>
            <a:spLocks noGrp="1"/>
          </p:cNvSpPr>
          <p:nvPr>
            <p:ph idx="1"/>
          </p:nvPr>
        </p:nvSpPr>
        <p:spPr>
          <a:xfrm>
            <a:off x="0" y="1628800"/>
            <a:ext cx="9144000" cy="4497363"/>
          </a:xfrm>
        </p:spPr>
        <p:txBody>
          <a:bodyPr/>
          <a:lstStyle/>
          <a:p>
            <a:r>
              <a:rPr lang="hu-HU" dirty="0"/>
              <a:t>Külpolitika</a:t>
            </a:r>
            <a:r>
              <a:rPr lang="hu-HU" dirty="0">
                <a:sym typeface="Wingdings" pitchFamily="2" charset="2"/>
              </a:rPr>
              <a:t> békekötés után egyenrangú fél? Népszövetségbe felvétel fontos emiatt</a:t>
            </a:r>
          </a:p>
          <a:p>
            <a:r>
              <a:rPr lang="hu-HU" dirty="0">
                <a:sym typeface="Wingdings" pitchFamily="2" charset="2"/>
              </a:rPr>
              <a:t>Királyság marad, de mi lesz a királlyal?</a:t>
            </a:r>
            <a:endParaRPr lang="hu-HU" dirty="0"/>
          </a:p>
          <a:p>
            <a:r>
              <a:rPr lang="hu-HU" dirty="0"/>
              <a:t>Társadalmi problémák és feszültségek (</a:t>
            </a:r>
            <a:r>
              <a:rPr lang="hu-HU" dirty="0">
                <a:solidFill>
                  <a:srgbClr val="00B050"/>
                </a:solidFill>
              </a:rPr>
              <a:t>földkérdés</a:t>
            </a:r>
            <a:r>
              <a:rPr lang="hu-HU" dirty="0"/>
              <a:t>, menekültek, antiszemitizmus)</a:t>
            </a:r>
          </a:p>
          <a:p>
            <a:r>
              <a:rPr lang="hu-HU" dirty="0"/>
              <a:t>Politikai rendszer stabilitását hogyan lehet biztosítani?</a:t>
            </a:r>
          </a:p>
          <a:p>
            <a:r>
              <a:rPr lang="hu-HU" dirty="0">
                <a:solidFill>
                  <a:srgbClr val="00B050"/>
                </a:solidFill>
              </a:rPr>
              <a:t>Szélsőséges mozgalmakkal mi történik</a:t>
            </a:r>
            <a:r>
              <a:rPr lang="hu-HU" dirty="0"/>
              <a:t>?</a:t>
            </a:r>
          </a:p>
          <a:p>
            <a:r>
              <a:rPr lang="hu-HU" dirty="0"/>
              <a:t>Gazdaság és pénzügyi káoszból kiút</a:t>
            </a:r>
          </a:p>
          <a:p>
            <a:endParaRPr lang="hu-HU" dirty="0"/>
          </a:p>
          <a:p>
            <a:endParaRPr lang="hu-HU" dirty="0"/>
          </a:p>
        </p:txBody>
      </p:sp>
    </p:spTree>
    <p:extLst>
      <p:ext uri="{BB962C8B-B14F-4D97-AF65-F5344CB8AC3E}">
        <p14:creationId xmlns:p14="http://schemas.microsoft.com/office/powerpoint/2010/main" val="340630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10166406-CBD4-4BD0-96C4-22D1F9E6CA8D}"/>
              </a:ext>
            </a:extLst>
          </p:cNvPr>
          <p:cNvSpPr>
            <a:spLocks noGrp="1"/>
          </p:cNvSpPr>
          <p:nvPr>
            <p:ph type="title"/>
          </p:nvPr>
        </p:nvSpPr>
        <p:spPr>
          <a:xfrm>
            <a:off x="323528" y="116632"/>
            <a:ext cx="8496944" cy="2232248"/>
          </a:xfrm>
        </p:spPr>
        <p:txBody>
          <a:bodyPr/>
          <a:lstStyle/>
          <a:p>
            <a:r>
              <a:rPr lang="hu-HU" dirty="0"/>
              <a:t>Mit sikerült ezekből rendezni, megoldani és mennyire jelentettek ezek hatásos-tartós megoldást?</a:t>
            </a:r>
          </a:p>
        </p:txBody>
      </p:sp>
      <p:sp>
        <p:nvSpPr>
          <p:cNvPr id="3" name="Tartalom helye 2">
            <a:extLst>
              <a:ext uri="{FF2B5EF4-FFF2-40B4-BE49-F238E27FC236}">
                <a16:creationId xmlns:a16="http://schemas.microsoft.com/office/drawing/2014/main" id="{4E94FE0C-0F84-4BC6-939F-418DB92F5E20}"/>
              </a:ext>
            </a:extLst>
          </p:cNvPr>
          <p:cNvSpPr>
            <a:spLocks noGrp="1"/>
          </p:cNvSpPr>
          <p:nvPr>
            <p:ph idx="1"/>
          </p:nvPr>
        </p:nvSpPr>
        <p:spPr>
          <a:xfrm>
            <a:off x="323528" y="3501008"/>
            <a:ext cx="8363272" cy="2625155"/>
          </a:xfrm>
        </p:spPr>
        <p:txBody>
          <a:bodyPr/>
          <a:lstStyle/>
          <a:p>
            <a:endParaRPr lang="hu-HU" dirty="0"/>
          </a:p>
        </p:txBody>
      </p:sp>
    </p:spTree>
    <p:extLst>
      <p:ext uri="{BB962C8B-B14F-4D97-AF65-F5344CB8AC3E}">
        <p14:creationId xmlns:p14="http://schemas.microsoft.com/office/powerpoint/2010/main" val="36793110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a:xfrm>
            <a:off x="179512" y="0"/>
            <a:ext cx="8507288" cy="1142999"/>
          </a:xfrm>
        </p:spPr>
        <p:txBody>
          <a:bodyPr/>
          <a:lstStyle/>
          <a:p>
            <a:r>
              <a:rPr lang="hu-HU" sz="3200" b="1" u="sng" dirty="0">
                <a:solidFill>
                  <a:srgbClr val="C00000"/>
                </a:solidFill>
              </a:rPr>
              <a:t>KONSZOLIDÁCIÓ kora</a:t>
            </a:r>
            <a:r>
              <a:rPr lang="hu-HU" sz="3200" b="1" dirty="0">
                <a:solidFill>
                  <a:srgbClr val="C00000"/>
                </a:solidFill>
              </a:rPr>
              <a:t> 1920-tól</a:t>
            </a:r>
            <a:br>
              <a:rPr lang="hu-HU" sz="2800" b="1" dirty="0">
                <a:solidFill>
                  <a:srgbClr val="C00000"/>
                </a:solidFill>
              </a:rPr>
            </a:br>
            <a:endParaRPr lang="hu-HU" sz="2800" b="1" dirty="0">
              <a:solidFill>
                <a:srgbClr val="C00000"/>
              </a:solidFill>
            </a:endParaRPr>
          </a:p>
        </p:txBody>
      </p:sp>
      <p:sp>
        <p:nvSpPr>
          <p:cNvPr id="3" name="Tartalom helye 2"/>
          <p:cNvSpPr>
            <a:spLocks noGrp="1"/>
          </p:cNvSpPr>
          <p:nvPr>
            <p:ph idx="1"/>
          </p:nvPr>
        </p:nvSpPr>
        <p:spPr>
          <a:xfrm>
            <a:off x="0" y="548680"/>
            <a:ext cx="9252520" cy="5577483"/>
          </a:xfrm>
        </p:spPr>
        <p:txBody>
          <a:bodyPr/>
          <a:lstStyle/>
          <a:p>
            <a:r>
              <a:rPr lang="hu-HU" u="sng" dirty="0"/>
              <a:t>Teleki Pál</a:t>
            </a:r>
            <a:r>
              <a:rPr lang="hu-HU" dirty="0"/>
              <a:t> kormánya 1920 (béke aláírása után)-1921</a:t>
            </a:r>
          </a:p>
          <a:p>
            <a:r>
              <a:rPr lang="hu-HU" u="sng" dirty="0"/>
              <a:t>Bethlen István </a:t>
            </a:r>
            <a:r>
              <a:rPr lang="hu-HU" dirty="0"/>
              <a:t>kormánya </a:t>
            </a:r>
            <a:r>
              <a:rPr lang="hu-HU" u="sng" dirty="0"/>
              <a:t>1921-1931</a:t>
            </a:r>
          </a:p>
          <a:p>
            <a:endParaRPr lang="hu-HU" dirty="0"/>
          </a:p>
        </p:txBody>
      </p:sp>
      <p:pic>
        <p:nvPicPr>
          <p:cNvPr id="4" name="Shape 193"/>
          <p:cNvPicPr preferRelativeResize="0"/>
          <p:nvPr/>
        </p:nvPicPr>
        <p:blipFill>
          <a:blip r:embed="rId2" cstate="print">
            <a:alphaModFix/>
          </a:blip>
          <a:stretch>
            <a:fillRect/>
          </a:stretch>
        </p:blipFill>
        <p:spPr>
          <a:xfrm>
            <a:off x="539552" y="1716386"/>
            <a:ext cx="3528292" cy="4833841"/>
          </a:xfrm>
          <a:prstGeom prst="rect">
            <a:avLst/>
          </a:prstGeom>
          <a:noFill/>
          <a:ln w="19050" cap="flat" cmpd="sng">
            <a:noFill/>
            <a:prstDash val="solid"/>
            <a:round/>
            <a:headEnd type="none" w="med" len="med"/>
            <a:tailEnd type="none" w="med" len="med"/>
          </a:ln>
        </p:spPr>
      </p:pic>
      <p:pic>
        <p:nvPicPr>
          <p:cNvPr id="5" name="Tartalom helye 4"/>
          <p:cNvPicPr>
            <a:picLocks noChangeAspect="1"/>
          </p:cNvPicPr>
          <p:nvPr/>
        </p:nvPicPr>
        <p:blipFill>
          <a:blip r:embed="rId3" cstate="print">
            <a:extLst>
              <a:ext uri="{28A0092B-C50C-407E-A947-70E740481C1C}">
                <a14:useLocalDpi xmlns:a14="http://schemas.microsoft.com/office/drawing/2010/main" val="0"/>
              </a:ext>
            </a:extLst>
          </a:blip>
          <a:srcRect l="28783" t="984" r="31992"/>
          <a:stretch>
            <a:fillRect/>
          </a:stretch>
        </p:blipFill>
        <p:spPr bwMode="auto">
          <a:xfrm>
            <a:off x="5508104" y="1621019"/>
            <a:ext cx="3384376" cy="5024574"/>
          </a:xfrm>
          <a:prstGeom prst="rect">
            <a:avLst/>
          </a:prstGeom>
          <a:noFill/>
          <a:ln w="9525">
            <a:noFill/>
            <a:miter lim="800000"/>
            <a:headEnd/>
            <a:tailEnd/>
          </a:ln>
        </p:spPr>
      </p:pic>
      <p:sp>
        <p:nvSpPr>
          <p:cNvPr id="6" name="Lekerekített téglalap 5"/>
          <p:cNvSpPr/>
          <p:nvPr/>
        </p:nvSpPr>
        <p:spPr>
          <a:xfrm>
            <a:off x="3023778" y="4869160"/>
            <a:ext cx="3528392" cy="1393035"/>
          </a:xfrm>
          <a:prstGeom prst="round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u-HU" sz="3200" b="1" dirty="0"/>
              <a:t>A konszolidációs politika lépései 1920-tól</a:t>
            </a:r>
          </a:p>
        </p:txBody>
      </p:sp>
    </p:spTree>
    <p:extLst>
      <p:ext uri="{BB962C8B-B14F-4D97-AF65-F5344CB8AC3E}">
        <p14:creationId xmlns:p14="http://schemas.microsoft.com/office/powerpoint/2010/main" val="9669400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a:xfrm>
            <a:off x="-252536" y="116632"/>
            <a:ext cx="9396536" cy="1944216"/>
          </a:xfrm>
        </p:spPr>
        <p:txBody>
          <a:bodyPr/>
          <a:lstStyle/>
          <a:p>
            <a:r>
              <a:rPr lang="hu" sz="3200" b="1" u="sng" dirty="0">
                <a:solidFill>
                  <a:srgbClr val="C00000"/>
                </a:solidFill>
                <a:latin typeface="Times New Roman"/>
                <a:ea typeface="Times New Roman"/>
                <a:cs typeface="Times New Roman"/>
                <a:sym typeface="Times New Roman"/>
              </a:rPr>
              <a:t>Földreform, 1920 </a:t>
            </a:r>
            <a:r>
              <a:rPr lang="hu" sz="3200" dirty="0">
                <a:latin typeface="Times New Roman"/>
                <a:ea typeface="Times New Roman"/>
                <a:cs typeface="Times New Roman"/>
                <a:sym typeface="Times New Roman"/>
              </a:rPr>
              <a:t>(</a:t>
            </a:r>
            <a:r>
              <a:rPr lang="hu" sz="3200" u="sng" dirty="0">
                <a:latin typeface="Times New Roman"/>
                <a:ea typeface="Times New Roman"/>
                <a:cs typeface="Times New Roman"/>
                <a:sym typeface="Times New Roman"/>
              </a:rPr>
              <a:t>Nagyatádi Szabó István</a:t>
            </a:r>
            <a:r>
              <a:rPr lang="hu" sz="3200" dirty="0">
                <a:latin typeface="Times New Roman"/>
                <a:ea typeface="Times New Roman"/>
                <a:cs typeface="Times New Roman"/>
                <a:sym typeface="Times New Roman"/>
              </a:rPr>
              <a:t>, földművelésügyi miniszter a Teleki-kormányban)</a:t>
            </a:r>
            <a:br>
              <a:rPr lang="hu" sz="3200" dirty="0">
                <a:latin typeface="Times New Roman"/>
                <a:ea typeface="Times New Roman"/>
                <a:cs typeface="Times New Roman"/>
                <a:sym typeface="Times New Roman"/>
              </a:rPr>
            </a:br>
            <a:r>
              <a:rPr lang="hu" sz="3200" b="1" dirty="0">
                <a:highlight>
                  <a:srgbClr val="FFFF00"/>
                </a:highlight>
                <a:latin typeface="Times New Roman"/>
                <a:ea typeface="Times New Roman"/>
                <a:cs typeface="Times New Roman"/>
                <a:sym typeface="Times New Roman"/>
              </a:rPr>
              <a:t>Mi volt a parasztság elvárása?</a:t>
            </a:r>
            <a:r>
              <a:rPr lang="hu" sz="3200" b="1" dirty="0">
                <a:highlight>
                  <a:srgbClr val="FFFF00"/>
                </a:highlight>
                <a:latin typeface="Times New Roman"/>
                <a:ea typeface="Times New Roman"/>
                <a:cs typeface="Times New Roman"/>
                <a:sym typeface="Wingdings" panose="05000000000000000000" pitchFamily="2" charset="2"/>
              </a:rPr>
              <a:t> ehhez képest</a:t>
            </a:r>
            <a:br>
              <a:rPr lang="hu" sz="3200" b="1" dirty="0">
                <a:highlight>
                  <a:srgbClr val="FFFF00"/>
                </a:highlight>
                <a:latin typeface="Times New Roman"/>
                <a:ea typeface="Times New Roman"/>
                <a:cs typeface="Times New Roman"/>
                <a:sym typeface="Times New Roman"/>
              </a:rPr>
            </a:br>
            <a:endParaRPr lang="hu-HU" sz="3200" b="1" dirty="0">
              <a:highlight>
                <a:srgbClr val="FFFF00"/>
              </a:highlight>
            </a:endParaRPr>
          </a:p>
        </p:txBody>
      </p:sp>
      <p:sp>
        <p:nvSpPr>
          <p:cNvPr id="3" name="Tartalom helye 2"/>
          <p:cNvSpPr>
            <a:spLocks noGrp="1"/>
          </p:cNvSpPr>
          <p:nvPr>
            <p:ph idx="1"/>
          </p:nvPr>
        </p:nvSpPr>
        <p:spPr>
          <a:xfrm>
            <a:off x="179512" y="2060848"/>
            <a:ext cx="8964488" cy="4680520"/>
          </a:xfrm>
        </p:spPr>
        <p:txBody>
          <a:bodyPr/>
          <a:lstStyle/>
          <a:p>
            <a:pPr>
              <a:spcBef>
                <a:spcPts val="0"/>
              </a:spcBef>
            </a:pPr>
            <a:r>
              <a:rPr lang="hu" b="1" dirty="0">
                <a:latin typeface="Calibri" panose="020F0502020204030204" pitchFamily="34" charset="0"/>
                <a:ea typeface="Times New Roman"/>
                <a:cs typeface="Times New Roman"/>
                <a:sym typeface="Times New Roman"/>
              </a:rPr>
              <a:t>Mi a célja az 1920-as földreformnak? Ki kaphatott földet? Mi derül ki még ki a beadványból?</a:t>
            </a:r>
          </a:p>
          <a:p>
            <a:pPr>
              <a:spcBef>
                <a:spcPts val="0"/>
              </a:spcBef>
            </a:pPr>
            <a:r>
              <a:rPr lang="hu" sz="2600" b="1" dirty="0">
                <a:solidFill>
                  <a:srgbClr val="C00000"/>
                </a:solidFill>
                <a:latin typeface="Calibri" panose="020F0502020204030204" pitchFamily="34" charset="0"/>
                <a:ea typeface="Times New Roman"/>
                <a:cs typeface="Times New Roman"/>
                <a:sym typeface="Times New Roman"/>
              </a:rPr>
              <a:t>Beadvány az Országos Földbirtokrendező Bírósághoz, 1923</a:t>
            </a:r>
            <a:r>
              <a:rPr lang="hu" sz="2600" b="1" dirty="0">
                <a:latin typeface="Calibri" panose="020F0502020204030204" pitchFamily="34" charset="0"/>
                <a:ea typeface="Times New Roman"/>
                <a:cs typeface="Times New Roman"/>
                <a:sym typeface="Times New Roman"/>
              </a:rPr>
              <a:t>.:</a:t>
            </a:r>
          </a:p>
          <a:p>
            <a:pPr>
              <a:spcBef>
                <a:spcPts val="0"/>
              </a:spcBef>
            </a:pPr>
            <a:r>
              <a:rPr lang="hu-HU" sz="2800" i="1" dirty="0">
                <a:latin typeface="Calibri" panose="020F0502020204030204" pitchFamily="34" charset="0"/>
                <a:ea typeface="Times New Roman"/>
                <a:cs typeface="Times New Roman"/>
                <a:sym typeface="Times New Roman"/>
              </a:rPr>
              <a:t>Mivel a földbirtokrendezés egyik célja, hogy a </a:t>
            </a:r>
            <a:r>
              <a:rPr lang="hu-HU" sz="2800" b="1" i="1" dirty="0">
                <a:latin typeface="Calibri" panose="020F0502020204030204" pitchFamily="34" charset="0"/>
                <a:ea typeface="Times New Roman"/>
                <a:cs typeface="Times New Roman"/>
                <a:sym typeface="Times New Roman"/>
              </a:rPr>
              <a:t>hadiszolgálatban kitüntetett, illetve megrokkant polgárokat</a:t>
            </a:r>
            <a:r>
              <a:rPr lang="hu-HU" sz="2800" i="1" dirty="0">
                <a:latin typeface="Calibri" panose="020F0502020204030204" pitchFamily="34" charset="0"/>
                <a:ea typeface="Times New Roman"/>
                <a:cs typeface="Times New Roman"/>
                <a:sym typeface="Times New Roman"/>
              </a:rPr>
              <a:t> a mai nehéz megélhetési viszonyokban segítse, bátorkodunk a cél ismerete mellett azon körülményre rámutatni, hogy </a:t>
            </a:r>
            <a:r>
              <a:rPr lang="hu-HU" sz="2800" b="1" i="1" dirty="0">
                <a:latin typeface="Calibri" panose="020F0502020204030204" pitchFamily="34" charset="0"/>
                <a:ea typeface="Times New Roman"/>
                <a:cs typeface="Times New Roman"/>
                <a:sym typeface="Times New Roman"/>
              </a:rPr>
              <a:t>a lefolytatott földbirtokrendezés</a:t>
            </a:r>
            <a:r>
              <a:rPr lang="hu-HU" sz="2800" i="1" dirty="0">
                <a:latin typeface="Calibri" panose="020F0502020204030204" pitchFamily="34" charset="0"/>
                <a:ea typeface="Times New Roman"/>
                <a:cs typeface="Times New Roman"/>
                <a:sym typeface="Times New Roman"/>
              </a:rPr>
              <a:t> kapcsán </a:t>
            </a:r>
            <a:r>
              <a:rPr lang="hu-HU" sz="2800" b="1" i="1" dirty="0">
                <a:latin typeface="Calibri" panose="020F0502020204030204" pitchFamily="34" charset="0"/>
                <a:ea typeface="Times New Roman"/>
                <a:cs typeface="Times New Roman"/>
                <a:sym typeface="Times New Roman"/>
              </a:rPr>
              <a:t>számos egyén </a:t>
            </a:r>
            <a:r>
              <a:rPr lang="hu-HU" sz="2800" i="1" dirty="0">
                <a:latin typeface="Calibri" panose="020F0502020204030204" pitchFamily="34" charset="0"/>
                <a:ea typeface="Times New Roman"/>
                <a:cs typeface="Times New Roman"/>
                <a:sym typeface="Times New Roman"/>
              </a:rPr>
              <a:t>méltánylást érdemlő körülményei mellett teljesen </a:t>
            </a:r>
            <a:r>
              <a:rPr lang="hu-HU" sz="2800" b="1" i="1" u="sng" dirty="0">
                <a:latin typeface="Calibri" panose="020F0502020204030204" pitchFamily="34" charset="0"/>
                <a:ea typeface="Times New Roman"/>
                <a:cs typeface="Times New Roman"/>
                <a:sym typeface="Times New Roman"/>
              </a:rPr>
              <a:t>elesett mindennemű földsegélyezéstől</a:t>
            </a:r>
            <a:r>
              <a:rPr lang="hu-HU" sz="2400" i="1" dirty="0">
                <a:latin typeface="Calibri" panose="020F0502020204030204" pitchFamily="34" charset="0"/>
                <a:ea typeface="Times New Roman"/>
                <a:cs typeface="Times New Roman"/>
                <a:sym typeface="Times New Roman"/>
              </a:rPr>
              <a:t>. </a:t>
            </a:r>
          </a:p>
        </p:txBody>
      </p:sp>
    </p:spTree>
    <p:extLst>
      <p:ext uri="{BB962C8B-B14F-4D97-AF65-F5344CB8AC3E}">
        <p14:creationId xmlns:p14="http://schemas.microsoft.com/office/powerpoint/2010/main" val="13733543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4CC28AFC-FD52-43FD-BD3B-5FF051E052A7}"/>
              </a:ext>
            </a:extLst>
          </p:cNvPr>
          <p:cNvSpPr>
            <a:spLocks noGrp="1"/>
          </p:cNvSpPr>
          <p:nvPr>
            <p:ph type="title"/>
          </p:nvPr>
        </p:nvSpPr>
        <p:spPr>
          <a:xfrm>
            <a:off x="251520" y="188641"/>
            <a:ext cx="8712968" cy="504056"/>
          </a:xfrm>
        </p:spPr>
        <p:txBody>
          <a:bodyPr/>
          <a:lstStyle/>
          <a:p>
            <a:r>
              <a:rPr lang="hu" sz="3200" b="1" dirty="0">
                <a:solidFill>
                  <a:srgbClr val="C00000"/>
                </a:solidFill>
                <a:latin typeface="Calibri" panose="020F0502020204030204" pitchFamily="34" charset="0"/>
                <a:ea typeface="Times New Roman"/>
                <a:cs typeface="Times New Roman"/>
                <a:sym typeface="Times New Roman"/>
              </a:rPr>
              <a:t>Beadvány az Országos Földbirtokrendező Bírósághoz, 1923</a:t>
            </a:r>
            <a:r>
              <a:rPr lang="hu" sz="3200" b="1" dirty="0">
                <a:latin typeface="Calibri" panose="020F0502020204030204" pitchFamily="34" charset="0"/>
                <a:ea typeface="Times New Roman"/>
                <a:cs typeface="Times New Roman"/>
                <a:sym typeface="Times New Roman"/>
              </a:rPr>
              <a:t>.</a:t>
            </a:r>
            <a:endParaRPr lang="hu-HU" sz="3200" dirty="0"/>
          </a:p>
        </p:txBody>
      </p:sp>
      <p:sp>
        <p:nvSpPr>
          <p:cNvPr id="3" name="Tartalom helye 2">
            <a:extLst>
              <a:ext uri="{FF2B5EF4-FFF2-40B4-BE49-F238E27FC236}">
                <a16:creationId xmlns:a16="http://schemas.microsoft.com/office/drawing/2014/main" id="{4892ACBD-76AC-4EC1-B3DC-C4DEAF1CE1E1}"/>
              </a:ext>
            </a:extLst>
          </p:cNvPr>
          <p:cNvSpPr>
            <a:spLocks noGrp="1"/>
          </p:cNvSpPr>
          <p:nvPr>
            <p:ph idx="1"/>
          </p:nvPr>
        </p:nvSpPr>
        <p:spPr>
          <a:xfrm>
            <a:off x="-1" y="980728"/>
            <a:ext cx="9206801" cy="5145435"/>
          </a:xfrm>
        </p:spPr>
        <p:txBody>
          <a:bodyPr/>
          <a:lstStyle/>
          <a:p>
            <a:r>
              <a:rPr lang="hu" sz="3200" i="1" dirty="0">
                <a:latin typeface="Calibri" panose="020F0502020204030204" pitchFamily="34" charset="0"/>
                <a:ea typeface="Times New Roman"/>
                <a:cs typeface="Times New Roman"/>
                <a:sym typeface="Times New Roman"/>
              </a:rPr>
              <a:t>A kapott földek értékét igen súlyosan csökkenti a helységtől való </a:t>
            </a:r>
            <a:r>
              <a:rPr lang="hu" sz="3200" b="1" i="1" dirty="0">
                <a:latin typeface="Calibri" panose="020F0502020204030204" pitchFamily="34" charset="0"/>
                <a:ea typeface="Times New Roman"/>
                <a:cs typeface="Times New Roman"/>
                <a:sym typeface="Times New Roman"/>
              </a:rPr>
              <a:t>távolságuk</a:t>
            </a:r>
            <a:r>
              <a:rPr lang="hu" sz="3200" i="1" dirty="0">
                <a:latin typeface="Calibri" panose="020F0502020204030204" pitchFamily="34" charset="0"/>
                <a:ea typeface="Times New Roman"/>
                <a:cs typeface="Times New Roman"/>
                <a:sym typeface="Times New Roman"/>
              </a:rPr>
              <a:t>, mely sehogy sem áll arányban nagyságukkal, s így megmunkálásuk körülményes és költséges. [...] Ezen körülményt kedvezőtlenné teszi azon tényállás, hogy ezek a földek </a:t>
            </a:r>
            <a:r>
              <a:rPr lang="hu" sz="3600" i="1" dirty="0">
                <a:latin typeface="Calibri" panose="020F0502020204030204" pitchFamily="34" charset="0"/>
                <a:ea typeface="Times New Roman"/>
                <a:cs typeface="Times New Roman"/>
                <a:sym typeface="Times New Roman"/>
              </a:rPr>
              <a:t>[...] </a:t>
            </a:r>
            <a:r>
              <a:rPr lang="hu" sz="3200" i="1" dirty="0">
                <a:latin typeface="Calibri" panose="020F0502020204030204" pitchFamily="34" charset="0"/>
                <a:ea typeface="Times New Roman"/>
                <a:cs typeface="Times New Roman"/>
                <a:sym typeface="Times New Roman"/>
              </a:rPr>
              <a:t>legelőnek voltak használva, s jelenleg </a:t>
            </a:r>
            <a:r>
              <a:rPr lang="hu" sz="3200" b="1" i="1" dirty="0">
                <a:latin typeface="Calibri" panose="020F0502020204030204" pitchFamily="34" charset="0"/>
                <a:ea typeface="Times New Roman"/>
                <a:cs typeface="Times New Roman"/>
                <a:sym typeface="Times New Roman"/>
              </a:rPr>
              <a:t>nem alkalmasak </a:t>
            </a:r>
            <a:r>
              <a:rPr lang="hu" sz="3200" i="1" dirty="0">
                <a:latin typeface="Calibri" panose="020F0502020204030204" pitchFamily="34" charset="0"/>
                <a:ea typeface="Times New Roman"/>
                <a:cs typeface="Times New Roman"/>
                <a:sym typeface="Times New Roman"/>
              </a:rPr>
              <a:t>kapásnövények termelésére. E bajok orvoslása céljából [...] bátorkodunk szerény kérelmünket meghallgatás végett előadni.</a:t>
            </a:r>
            <a:endParaRPr lang="hu-HU" sz="3200" dirty="0">
              <a:latin typeface="Calibri" panose="020F0502020204030204" pitchFamily="34" charset="0"/>
              <a:ea typeface="Times New Roman"/>
              <a:cs typeface="Times New Roman"/>
              <a:sym typeface="Times New Roman"/>
            </a:endParaRPr>
          </a:p>
          <a:p>
            <a:endParaRPr lang="hu-HU" dirty="0"/>
          </a:p>
        </p:txBody>
      </p:sp>
      <p:sp>
        <p:nvSpPr>
          <p:cNvPr id="4" name="Téglalap 3">
            <a:extLst>
              <a:ext uri="{FF2B5EF4-FFF2-40B4-BE49-F238E27FC236}">
                <a16:creationId xmlns:a16="http://schemas.microsoft.com/office/drawing/2014/main" id="{7F1E9A3B-3999-49BA-9A27-3DF48D829345}"/>
              </a:ext>
            </a:extLst>
          </p:cNvPr>
          <p:cNvSpPr/>
          <p:nvPr/>
        </p:nvSpPr>
        <p:spPr>
          <a:xfrm>
            <a:off x="2411760" y="6093296"/>
            <a:ext cx="45719" cy="720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6" name="Téglalap 5">
            <a:extLst>
              <a:ext uri="{FF2B5EF4-FFF2-40B4-BE49-F238E27FC236}">
                <a16:creationId xmlns:a16="http://schemas.microsoft.com/office/drawing/2014/main" id="{56FFE0B5-00DB-4CE3-9101-EFA67173DEAC}"/>
              </a:ext>
            </a:extLst>
          </p:cNvPr>
          <p:cNvSpPr/>
          <p:nvPr/>
        </p:nvSpPr>
        <p:spPr>
          <a:xfrm>
            <a:off x="215516" y="5517232"/>
            <a:ext cx="8928484" cy="1269578"/>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u-HU" sz="2800" b="1" dirty="0"/>
              <a:t>A parasztság többsége NEM kapott földet, akik kaptak, azok is többnyire törpebirtokokat</a:t>
            </a:r>
            <a:r>
              <a:rPr lang="hu-HU" sz="2800" b="1" dirty="0">
                <a:sym typeface="Wingdings" panose="05000000000000000000" pitchFamily="2" charset="2"/>
              </a:rPr>
              <a:t> nem oldódott meg a probléma!</a:t>
            </a:r>
            <a:endParaRPr lang="hu-HU" sz="2800" b="1" dirty="0"/>
          </a:p>
        </p:txBody>
      </p:sp>
    </p:spTree>
    <p:extLst>
      <p:ext uri="{BB962C8B-B14F-4D97-AF65-F5344CB8AC3E}">
        <p14:creationId xmlns:p14="http://schemas.microsoft.com/office/powerpoint/2010/main" val="21696191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8CA8A45B-EF49-4BE8-8D31-53F38654A656}"/>
              </a:ext>
            </a:extLst>
          </p:cNvPr>
          <p:cNvSpPr>
            <a:spLocks noGrp="1"/>
          </p:cNvSpPr>
          <p:nvPr>
            <p:ph type="title"/>
          </p:nvPr>
        </p:nvSpPr>
        <p:spPr/>
        <p:txBody>
          <a:bodyPr/>
          <a:lstStyle/>
          <a:p>
            <a:endParaRPr lang="hu-HU"/>
          </a:p>
        </p:txBody>
      </p:sp>
      <p:pic>
        <p:nvPicPr>
          <p:cNvPr id="5" name="Tartalom helye 4">
            <a:extLst>
              <a:ext uri="{FF2B5EF4-FFF2-40B4-BE49-F238E27FC236}">
                <a16:creationId xmlns:a16="http://schemas.microsoft.com/office/drawing/2014/main" id="{A2B45E8F-9621-4ECB-B520-760816CD409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1176" y="188640"/>
            <a:ext cx="8535624" cy="5400600"/>
          </a:xfrm>
        </p:spPr>
      </p:pic>
    </p:spTree>
    <p:extLst>
      <p:ext uri="{BB962C8B-B14F-4D97-AF65-F5344CB8AC3E}">
        <p14:creationId xmlns:p14="http://schemas.microsoft.com/office/powerpoint/2010/main" val="25919106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Tartalom helye 5">
            <a:extLst>
              <a:ext uri="{FF2B5EF4-FFF2-40B4-BE49-F238E27FC236}">
                <a16:creationId xmlns:a16="http://schemas.microsoft.com/office/drawing/2014/main" id="{5A602750-5E2B-404C-977A-8EBC007CDF0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01645" y="306984"/>
            <a:ext cx="5570755" cy="6398095"/>
          </a:xfrm>
        </p:spPr>
      </p:pic>
    </p:spTree>
    <p:extLst>
      <p:ext uri="{BB962C8B-B14F-4D97-AF65-F5344CB8AC3E}">
        <p14:creationId xmlns:p14="http://schemas.microsoft.com/office/powerpoint/2010/main" val="465954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p:txBody>
          <a:bodyPr/>
          <a:lstStyle/>
          <a:p>
            <a:r>
              <a:rPr lang="hu-HU" dirty="0"/>
              <a:t>Még mindig a Teleki-kormány (1920-1921) idején járunk</a:t>
            </a:r>
          </a:p>
        </p:txBody>
      </p:sp>
      <p:sp>
        <p:nvSpPr>
          <p:cNvPr id="3" name="Tartalom helye 2"/>
          <p:cNvSpPr>
            <a:spLocks noGrp="1"/>
          </p:cNvSpPr>
          <p:nvPr>
            <p:ph idx="1"/>
          </p:nvPr>
        </p:nvSpPr>
        <p:spPr/>
        <p:txBody>
          <a:bodyPr/>
          <a:lstStyle/>
          <a:p>
            <a:r>
              <a:rPr lang="hu-HU" dirty="0"/>
              <a:t>1. Nagyatádi Szabó István földművelési miniszter jegyezte földreform</a:t>
            </a:r>
          </a:p>
          <a:p>
            <a:r>
              <a:rPr lang="hu-HU" dirty="0"/>
              <a:t>2. Numerus clausus</a:t>
            </a:r>
          </a:p>
        </p:txBody>
      </p:sp>
      <p:pic>
        <p:nvPicPr>
          <p:cNvPr id="4" name="Kép 3"/>
          <p:cNvPicPr>
            <a:picLocks noChangeAspect="1"/>
          </p:cNvPicPr>
          <p:nvPr/>
        </p:nvPicPr>
        <p:blipFill>
          <a:blip r:embed="rId2"/>
          <a:stretch>
            <a:fillRect/>
          </a:stretch>
        </p:blipFill>
        <p:spPr>
          <a:xfrm>
            <a:off x="7380312" y="1772816"/>
            <a:ext cx="792646" cy="782820"/>
          </a:xfrm>
          <a:prstGeom prst="rect">
            <a:avLst/>
          </a:prstGeom>
        </p:spPr>
      </p:pic>
    </p:spTree>
    <p:extLst>
      <p:ext uri="{BB962C8B-B14F-4D97-AF65-F5344CB8AC3E}">
        <p14:creationId xmlns:p14="http://schemas.microsoft.com/office/powerpoint/2010/main" val="5101837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artalom helye 2">
            <a:extLst>
              <a:ext uri="{FF2B5EF4-FFF2-40B4-BE49-F238E27FC236}">
                <a16:creationId xmlns:a16="http://schemas.microsoft.com/office/drawing/2014/main" id="{E3B1FA74-B952-4212-B03E-D78060296B44}"/>
              </a:ext>
            </a:extLst>
          </p:cNvPr>
          <p:cNvSpPr>
            <a:spLocks noGrp="1"/>
          </p:cNvSpPr>
          <p:nvPr>
            <p:ph idx="1"/>
          </p:nvPr>
        </p:nvSpPr>
        <p:spPr>
          <a:xfrm>
            <a:off x="-108520" y="0"/>
            <a:ext cx="9252520" cy="6126163"/>
          </a:xfrm>
        </p:spPr>
        <p:txBody>
          <a:bodyPr/>
          <a:lstStyle/>
          <a:p>
            <a:pPr>
              <a:spcBef>
                <a:spcPts val="0"/>
              </a:spcBef>
            </a:pPr>
            <a:r>
              <a:rPr lang="hu" sz="3000" b="1" u="sng" dirty="0">
                <a:solidFill>
                  <a:srgbClr val="C00000"/>
                </a:solidFill>
                <a:latin typeface="Calibri" panose="020F0502020204030204" pitchFamily="34" charset="0"/>
                <a:ea typeface="Times New Roman"/>
                <a:cs typeface="Times New Roman"/>
                <a:sym typeface="Times New Roman"/>
              </a:rPr>
              <a:t>1920: Numerus clausus = ZÁRT SZÁM </a:t>
            </a:r>
            <a:r>
              <a:rPr lang="hu" sz="3000" dirty="0">
                <a:latin typeface="Calibri" panose="020F0502020204030204" pitchFamily="34" charset="0"/>
                <a:ea typeface="Times New Roman"/>
                <a:cs typeface="Times New Roman"/>
                <a:sym typeface="Times New Roman"/>
              </a:rPr>
              <a:t>- </a:t>
            </a:r>
            <a:r>
              <a:rPr lang="hu" sz="3000" i="1" dirty="0">
                <a:latin typeface="Calibri" panose="020F0502020204030204" pitchFamily="34" charset="0"/>
                <a:ea typeface="Times New Roman"/>
                <a:cs typeface="Times New Roman"/>
                <a:sym typeface="Times New Roman"/>
              </a:rPr>
              <a:t> </a:t>
            </a:r>
            <a:r>
              <a:rPr lang="hu" sz="3000" b="1" i="1" dirty="0">
                <a:latin typeface="Calibri" panose="020F0502020204030204" pitchFamily="34" charset="0"/>
                <a:ea typeface="Times New Roman"/>
                <a:cs typeface="Times New Roman"/>
                <a:sym typeface="Times New Roman"/>
              </a:rPr>
              <a:t>„felsőoktatási intézményekbe való beiratkozás szabályairól</a:t>
            </a:r>
            <a:r>
              <a:rPr lang="hu" sz="3000" b="1" dirty="0">
                <a:latin typeface="Calibri" panose="020F0502020204030204" pitchFamily="34" charset="0"/>
                <a:ea typeface="Times New Roman"/>
                <a:cs typeface="Times New Roman"/>
                <a:sym typeface="Times New Roman"/>
              </a:rPr>
              <a:t>” című </a:t>
            </a:r>
            <a:r>
              <a:rPr lang="hu" sz="3000" b="1" u="sng" dirty="0">
                <a:latin typeface="Calibri" panose="020F0502020204030204" pitchFamily="34" charset="0"/>
                <a:ea typeface="Times New Roman"/>
                <a:cs typeface="Times New Roman"/>
                <a:sym typeface="Times New Roman"/>
              </a:rPr>
              <a:t>törvény a Teleki-kormány idején</a:t>
            </a:r>
          </a:p>
          <a:p>
            <a:pPr>
              <a:spcBef>
                <a:spcPts val="0"/>
              </a:spcBef>
            </a:pPr>
            <a:r>
              <a:rPr lang="hu" sz="3000" i="1" dirty="0">
                <a:latin typeface="Calibri" panose="020F0502020204030204" pitchFamily="34" charset="0"/>
                <a:ea typeface="Times New Roman"/>
                <a:cs typeface="Times New Roman"/>
                <a:sym typeface="Times New Roman"/>
              </a:rPr>
              <a:t>„Az egyetemi beiratkozási engedély megadásánál a </a:t>
            </a:r>
            <a:r>
              <a:rPr lang="hu" sz="3000" b="1" i="1" dirty="0">
                <a:solidFill>
                  <a:srgbClr val="C00000"/>
                </a:solidFill>
                <a:latin typeface="Calibri" panose="020F0502020204030204" pitchFamily="34" charset="0"/>
                <a:ea typeface="Times New Roman"/>
                <a:cs typeface="Times New Roman"/>
                <a:sym typeface="Times New Roman"/>
              </a:rPr>
              <a:t>nemzethűség</a:t>
            </a:r>
            <a:r>
              <a:rPr lang="hu" sz="3000" i="1" dirty="0">
                <a:latin typeface="Calibri" panose="020F0502020204030204" pitchFamily="34" charset="0"/>
                <a:ea typeface="Times New Roman"/>
                <a:cs typeface="Times New Roman"/>
                <a:sym typeface="Times New Roman"/>
              </a:rPr>
              <a:t> és az erkölcsi megbízhatóság követelményei mellett egyfelől a felvételt kérők szellemi képességeire, másfelől arra is figyelemmel kell lenni, hogy az ország területén lakó egyes </a:t>
            </a:r>
            <a:r>
              <a:rPr lang="hu" sz="3000" b="1" i="1" dirty="0">
                <a:solidFill>
                  <a:srgbClr val="C00000"/>
                </a:solidFill>
                <a:latin typeface="Calibri" panose="020F0502020204030204" pitchFamily="34" charset="0"/>
                <a:ea typeface="Times New Roman"/>
                <a:cs typeface="Times New Roman"/>
                <a:sym typeface="Times New Roman"/>
              </a:rPr>
              <a:t>népfajokhoz</a:t>
            </a:r>
            <a:r>
              <a:rPr lang="hu" sz="3000" b="1" i="1" dirty="0">
                <a:latin typeface="Calibri" panose="020F0502020204030204" pitchFamily="34" charset="0"/>
                <a:ea typeface="Times New Roman"/>
                <a:cs typeface="Times New Roman"/>
                <a:sym typeface="Times New Roman"/>
              </a:rPr>
              <a:t> </a:t>
            </a:r>
            <a:r>
              <a:rPr lang="hu" sz="3000" i="1" dirty="0">
                <a:latin typeface="Calibri" panose="020F0502020204030204" pitchFamily="34" charset="0"/>
                <a:ea typeface="Times New Roman"/>
                <a:cs typeface="Times New Roman"/>
                <a:sym typeface="Times New Roman"/>
              </a:rPr>
              <a:t>vagy nemzetiségekhez tartozó </a:t>
            </a:r>
            <a:r>
              <a:rPr lang="hu" sz="3000" b="1" i="1" dirty="0">
                <a:latin typeface="Calibri" panose="020F0502020204030204" pitchFamily="34" charset="0"/>
                <a:ea typeface="Times New Roman"/>
                <a:cs typeface="Times New Roman"/>
                <a:sym typeface="Times New Roman"/>
              </a:rPr>
              <a:t>ifjak arányszáma a hallgatók közt lehetőleg elérje az illető népfaj vagy nemzetiség országos arányszámát</a:t>
            </a:r>
            <a:r>
              <a:rPr lang="hu" sz="3000" i="1" dirty="0">
                <a:latin typeface="Calibri" panose="020F0502020204030204" pitchFamily="34" charset="0"/>
                <a:ea typeface="Times New Roman"/>
                <a:cs typeface="Times New Roman"/>
                <a:sym typeface="Times New Roman"/>
              </a:rPr>
              <a:t>, de legalább kitegye annak kilenctized részét”.</a:t>
            </a:r>
          </a:p>
          <a:p>
            <a:pPr>
              <a:spcBef>
                <a:spcPts val="0"/>
              </a:spcBef>
            </a:pPr>
            <a:r>
              <a:rPr lang="hu" sz="3000" i="1" dirty="0">
                <a:latin typeface="Calibri" panose="020F0502020204030204" pitchFamily="34" charset="0"/>
                <a:ea typeface="Times New Roman"/>
                <a:cs typeface="Times New Roman"/>
                <a:sym typeface="Wingdings" panose="05000000000000000000" pitchFamily="2" charset="2"/>
              </a:rPr>
              <a:t> </a:t>
            </a:r>
            <a:r>
              <a:rPr lang="hu" sz="3000" b="1" dirty="0">
                <a:solidFill>
                  <a:schemeClr val="tx2">
                    <a:lumMod val="60000"/>
                    <a:lumOff val="40000"/>
                  </a:schemeClr>
                </a:solidFill>
                <a:latin typeface="Calibri" panose="020F0502020204030204" pitchFamily="34" charset="0"/>
                <a:ea typeface="Times New Roman"/>
                <a:cs typeface="Times New Roman"/>
                <a:sym typeface="Wingdings" panose="05000000000000000000" pitchFamily="2" charset="2"/>
              </a:rPr>
              <a:t>Mit és hogyan szabályoz? Kikre vonatkozik, hogy lehet ezt eldönteni? Mi a célja?</a:t>
            </a:r>
            <a:endParaRPr lang="hu" sz="3000" b="1" dirty="0">
              <a:solidFill>
                <a:schemeClr val="tx2">
                  <a:lumMod val="60000"/>
                  <a:lumOff val="40000"/>
                </a:schemeClr>
              </a:solidFill>
              <a:latin typeface="Calibri" panose="020F0502020204030204" pitchFamily="34" charset="0"/>
              <a:ea typeface="Times New Roman"/>
              <a:cs typeface="Times New Roman"/>
              <a:sym typeface="Times New Roman"/>
            </a:endParaRPr>
          </a:p>
          <a:p>
            <a:endParaRPr lang="hu-HU" dirty="0"/>
          </a:p>
        </p:txBody>
      </p:sp>
    </p:spTree>
    <p:extLst>
      <p:ext uri="{BB962C8B-B14F-4D97-AF65-F5344CB8AC3E}">
        <p14:creationId xmlns:p14="http://schemas.microsoft.com/office/powerpoint/2010/main" val="279100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p:txBody>
          <a:bodyPr/>
          <a:lstStyle/>
          <a:p>
            <a:r>
              <a:rPr lang="hu-HU" dirty="0"/>
              <a:t>KÖZÉP</a:t>
            </a:r>
          </a:p>
        </p:txBody>
      </p:sp>
      <p:pic>
        <p:nvPicPr>
          <p:cNvPr id="4" name="Tartalom helye 3"/>
          <p:cNvPicPr>
            <a:picLocks noGrp="1" noChangeAspect="1"/>
          </p:cNvPicPr>
          <p:nvPr>
            <p:ph idx="1"/>
          </p:nvPr>
        </p:nvPicPr>
        <p:blipFill>
          <a:blip r:embed="rId2"/>
          <a:stretch>
            <a:fillRect/>
          </a:stretch>
        </p:blipFill>
        <p:spPr>
          <a:xfrm>
            <a:off x="215516" y="1196752"/>
            <a:ext cx="8712968" cy="1682040"/>
          </a:xfrm>
          <a:prstGeom prst="rect">
            <a:avLst/>
          </a:prstGeom>
        </p:spPr>
      </p:pic>
      <p:pic>
        <p:nvPicPr>
          <p:cNvPr id="5" name="Kép 4"/>
          <p:cNvPicPr>
            <a:picLocks noChangeAspect="1"/>
          </p:cNvPicPr>
          <p:nvPr/>
        </p:nvPicPr>
        <p:blipFill>
          <a:blip r:embed="rId3"/>
          <a:stretch>
            <a:fillRect/>
          </a:stretch>
        </p:blipFill>
        <p:spPr>
          <a:xfrm>
            <a:off x="337329" y="3933056"/>
            <a:ext cx="8777509" cy="1875008"/>
          </a:xfrm>
          <a:prstGeom prst="rect">
            <a:avLst/>
          </a:prstGeom>
        </p:spPr>
      </p:pic>
      <p:sp>
        <p:nvSpPr>
          <p:cNvPr id="6" name="Téglalap 5"/>
          <p:cNvSpPr/>
          <p:nvPr/>
        </p:nvSpPr>
        <p:spPr>
          <a:xfrm>
            <a:off x="3419872" y="3068960"/>
            <a:ext cx="1635593" cy="707886"/>
          </a:xfrm>
          <a:prstGeom prst="rect">
            <a:avLst/>
          </a:prstGeom>
        </p:spPr>
        <p:txBody>
          <a:bodyPr wrap="square">
            <a:spAutoFit/>
          </a:bodyPr>
          <a:lstStyle/>
          <a:p>
            <a:r>
              <a:rPr lang="hu-HU" sz="4000" dirty="0">
                <a:latin typeface="+mn-lt"/>
              </a:rPr>
              <a:t>EMELT</a:t>
            </a:r>
          </a:p>
        </p:txBody>
      </p:sp>
    </p:spTree>
    <p:extLst>
      <p:ext uri="{BB962C8B-B14F-4D97-AF65-F5344CB8AC3E}">
        <p14:creationId xmlns:p14="http://schemas.microsoft.com/office/powerpoint/2010/main" val="2468083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pic>
        <p:nvPicPr>
          <p:cNvPr id="199" name="Shape 199"/>
          <p:cNvPicPr preferRelativeResize="0"/>
          <p:nvPr/>
        </p:nvPicPr>
        <p:blipFill>
          <a:blip r:embed="rId3" cstate="print">
            <a:alphaModFix/>
          </a:blip>
          <a:stretch>
            <a:fillRect/>
          </a:stretch>
        </p:blipFill>
        <p:spPr>
          <a:xfrm>
            <a:off x="-468560" y="-137615"/>
            <a:ext cx="9612560" cy="6786198"/>
          </a:xfrm>
          <a:prstGeom prst="rect">
            <a:avLst/>
          </a:prstGeom>
          <a:noFill/>
          <a:ln>
            <a:noFill/>
          </a:ln>
        </p:spPr>
      </p:pic>
      <p:sp>
        <p:nvSpPr>
          <p:cNvPr id="198" name="Shape 198"/>
          <p:cNvSpPr txBox="1"/>
          <p:nvPr/>
        </p:nvSpPr>
        <p:spPr>
          <a:xfrm>
            <a:off x="3851920" y="476672"/>
            <a:ext cx="5472608" cy="648072"/>
          </a:xfrm>
          <a:prstGeom prst="rect">
            <a:avLst/>
          </a:prstGeom>
          <a:noFill/>
          <a:ln>
            <a:noFill/>
          </a:ln>
        </p:spPr>
        <p:txBody>
          <a:bodyPr wrap="square" lIns="91425" tIns="91425" rIns="91425" bIns="91425" anchor="t" anchorCtr="0">
            <a:noAutofit/>
          </a:bodyPr>
          <a:lstStyle/>
          <a:p>
            <a:pPr algn="ctr">
              <a:spcBef>
                <a:spcPts val="0"/>
              </a:spcBef>
            </a:pPr>
            <a:r>
              <a:rPr lang="hu" sz="3600" b="1" u="sng" dirty="0">
                <a:solidFill>
                  <a:srgbClr val="C00000"/>
                </a:solidFill>
                <a:latin typeface="Times New Roman"/>
                <a:ea typeface="Times New Roman"/>
                <a:cs typeface="Times New Roman"/>
                <a:sym typeface="Times New Roman"/>
              </a:rPr>
              <a:t>Numerus clausus, 1920</a:t>
            </a:r>
          </a:p>
        </p:txBody>
      </p:sp>
      <p:sp>
        <p:nvSpPr>
          <p:cNvPr id="2" name="Téglalap 1">
            <a:extLst>
              <a:ext uri="{FF2B5EF4-FFF2-40B4-BE49-F238E27FC236}">
                <a16:creationId xmlns:a16="http://schemas.microsoft.com/office/drawing/2014/main" id="{5E0DCD9A-1E5F-433F-AE8F-B46B713DDE72}"/>
              </a:ext>
            </a:extLst>
          </p:cNvPr>
          <p:cNvSpPr/>
          <p:nvPr/>
        </p:nvSpPr>
        <p:spPr>
          <a:xfrm flipH="1">
            <a:off x="-324545" y="5503790"/>
            <a:ext cx="3314621" cy="1021554"/>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u-HU" sz="2800" b="1" dirty="0"/>
              <a:t>Mi a probléma ezzel a törvénnyel?</a:t>
            </a:r>
          </a:p>
        </p:txBody>
      </p:sp>
      <p:sp>
        <p:nvSpPr>
          <p:cNvPr id="3" name="Téglalap 2">
            <a:extLst>
              <a:ext uri="{FF2B5EF4-FFF2-40B4-BE49-F238E27FC236}">
                <a16:creationId xmlns:a16="http://schemas.microsoft.com/office/drawing/2014/main" id="{AB1CA99C-1442-4898-BE2E-6D2A192E88E3}"/>
              </a:ext>
            </a:extLst>
          </p:cNvPr>
          <p:cNvSpPr/>
          <p:nvPr/>
        </p:nvSpPr>
        <p:spPr>
          <a:xfrm>
            <a:off x="2990076" y="5085184"/>
            <a:ext cx="6153924" cy="1682463"/>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14350" indent="-514350" algn="ctr">
              <a:buAutoNum type="arabicPeriod"/>
            </a:pPr>
            <a:r>
              <a:rPr lang="hu-HU" sz="2800" b="1" dirty="0">
                <a:solidFill>
                  <a:schemeClr val="tx2"/>
                </a:solidFill>
              </a:rPr>
              <a:t>Szakít az állampolgári jogegyenlőség alapelvével!</a:t>
            </a:r>
          </a:p>
          <a:p>
            <a:pPr marL="514350" indent="-514350" algn="ctr">
              <a:buAutoNum type="arabicPeriod"/>
            </a:pPr>
            <a:r>
              <a:rPr lang="hu-HU" sz="2800" b="1" dirty="0">
                <a:solidFill>
                  <a:schemeClr val="tx2"/>
                </a:solidFill>
              </a:rPr>
              <a:t>Antiszemita gondolatokat csökkenti vagy erősíti?</a:t>
            </a:r>
          </a:p>
        </p:txBody>
      </p:sp>
    </p:spTree>
    <p:extLst>
      <p:ext uri="{BB962C8B-B14F-4D97-AF65-F5344CB8AC3E}">
        <p14:creationId xmlns:p14="http://schemas.microsoft.com/office/powerpoint/2010/main" val="4029552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p:txBody>
          <a:bodyPr/>
          <a:lstStyle/>
          <a:p>
            <a:r>
              <a:rPr lang="hu-HU" dirty="0"/>
              <a:t>0. zsidótörvény?</a:t>
            </a:r>
          </a:p>
        </p:txBody>
      </p:sp>
      <p:sp>
        <p:nvSpPr>
          <p:cNvPr id="3" name="Tartalom helye 2"/>
          <p:cNvSpPr>
            <a:spLocks noGrp="1"/>
          </p:cNvSpPr>
          <p:nvPr>
            <p:ph idx="1"/>
          </p:nvPr>
        </p:nvSpPr>
        <p:spPr>
          <a:xfrm>
            <a:off x="179512" y="1124744"/>
            <a:ext cx="8507288" cy="5001419"/>
          </a:xfrm>
        </p:spPr>
        <p:txBody>
          <a:bodyPr/>
          <a:lstStyle/>
          <a:p>
            <a:r>
              <a:rPr lang="hu-HU" dirty="0">
                <a:hlinkClick r:id="rId2"/>
              </a:rPr>
              <a:t>https://hdke.hu/wp-content/uploads/2021/10/08_KovacsMaria_A_Numerusclausus.pdf</a:t>
            </a:r>
            <a:endParaRPr lang="hu-HU" dirty="0"/>
          </a:p>
          <a:p>
            <a:r>
              <a:rPr lang="hu-HU" dirty="0"/>
              <a:t>1928-ban a Bethlen-kormány törölte a „faji” korlátozást a törvényből, de az egyetemekre bízta a felvételek szabályozását</a:t>
            </a:r>
          </a:p>
          <a:p>
            <a:r>
              <a:rPr lang="hu-HU" dirty="0"/>
              <a:t>Miért?</a:t>
            </a:r>
          </a:p>
          <a:p>
            <a:r>
              <a:rPr lang="hu-HU" dirty="0"/>
              <a:t>Külpolitikai-népszövetségi nyomásra</a:t>
            </a:r>
          </a:p>
          <a:p>
            <a:endParaRPr lang="hu-HU" dirty="0"/>
          </a:p>
          <a:p>
            <a:endParaRPr lang="hu-HU" dirty="0"/>
          </a:p>
          <a:p>
            <a:endParaRPr lang="hu-HU" dirty="0"/>
          </a:p>
        </p:txBody>
      </p:sp>
    </p:spTree>
    <p:extLst>
      <p:ext uri="{BB962C8B-B14F-4D97-AF65-F5344CB8AC3E}">
        <p14:creationId xmlns:p14="http://schemas.microsoft.com/office/powerpoint/2010/main" val="2181828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p:txBody>
          <a:bodyPr/>
          <a:lstStyle/>
          <a:p>
            <a:r>
              <a:rPr lang="hu-HU" dirty="0"/>
              <a:t>Még mindig a Teleki-kormány idején vagyunk</a:t>
            </a:r>
          </a:p>
        </p:txBody>
      </p:sp>
      <p:sp>
        <p:nvSpPr>
          <p:cNvPr id="3" name="Tartalom helye 2"/>
          <p:cNvSpPr>
            <a:spLocks noGrp="1"/>
          </p:cNvSpPr>
          <p:nvPr>
            <p:ph idx="1"/>
          </p:nvPr>
        </p:nvSpPr>
        <p:spPr/>
        <p:txBody>
          <a:bodyPr/>
          <a:lstStyle/>
          <a:p>
            <a:endParaRPr lang="hu-HU"/>
          </a:p>
        </p:txBody>
      </p:sp>
    </p:spTree>
    <p:extLst>
      <p:ext uri="{BB962C8B-B14F-4D97-AF65-F5344CB8AC3E}">
        <p14:creationId xmlns:p14="http://schemas.microsoft.com/office/powerpoint/2010/main" val="160066266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a:xfrm>
            <a:off x="139007" y="2223"/>
            <a:ext cx="8507288" cy="1354162"/>
          </a:xfrm>
        </p:spPr>
        <p:txBody>
          <a:bodyPr/>
          <a:lstStyle/>
          <a:p>
            <a:r>
              <a:rPr lang="hu-HU" sz="2800" b="1" dirty="0"/>
              <a:t>RENDTÖRVÉNY-1921</a:t>
            </a:r>
            <a:br>
              <a:rPr lang="hu-HU" sz="2800" dirty="0"/>
            </a:br>
            <a:r>
              <a:rPr lang="hu-HU" sz="2800" dirty="0"/>
              <a:t>Kik ellen szól elvileg?</a:t>
            </a:r>
            <a:br>
              <a:rPr lang="hu-HU" sz="2800" dirty="0"/>
            </a:br>
            <a:r>
              <a:rPr lang="hu-HU" sz="2800" dirty="0"/>
              <a:t>És a gyakorlatban?</a:t>
            </a:r>
          </a:p>
        </p:txBody>
      </p:sp>
      <p:sp>
        <p:nvSpPr>
          <p:cNvPr id="5" name="Téglalap 4"/>
          <p:cNvSpPr/>
          <p:nvPr/>
        </p:nvSpPr>
        <p:spPr>
          <a:xfrm>
            <a:off x="107504" y="1356386"/>
            <a:ext cx="9001000" cy="5229573"/>
          </a:xfrm>
          <a:prstGeom prst="rect">
            <a:avLst/>
          </a:prstGeom>
        </p:spPr>
        <p:txBody>
          <a:bodyPr wrap="square">
            <a:spAutoFit/>
          </a:bodyPr>
          <a:lstStyle/>
          <a:p>
            <a:pPr>
              <a:lnSpc>
                <a:spcPct val="107000"/>
              </a:lnSpc>
              <a:spcAft>
                <a:spcPts val="0"/>
              </a:spcAft>
            </a:pPr>
            <a:r>
              <a:rPr lang="hu-HU" sz="2400" i="1" dirty="0">
                <a:latin typeface="Times New Roman" panose="02020603050405020304" pitchFamily="18" charset="0"/>
                <a:ea typeface="TimesNewRoman,Bold"/>
                <a:cs typeface="Times New Roman" panose="02020603050405020304" pitchFamily="18" charset="0"/>
              </a:rPr>
              <a:t>„</a:t>
            </a:r>
            <a:r>
              <a:rPr lang="hu-HU" sz="2400" b="1" i="1" dirty="0">
                <a:latin typeface="Times New Roman" panose="02020603050405020304" pitchFamily="18" charset="0"/>
                <a:ea typeface="TimesNewRoman,Bold"/>
                <a:cs typeface="Times New Roman" panose="02020603050405020304" pitchFamily="18" charset="0"/>
              </a:rPr>
              <a:t>1. § </a:t>
            </a:r>
            <a:r>
              <a:rPr lang="hu-HU" sz="2400" i="1" dirty="0">
                <a:latin typeface="Times New Roman" panose="02020603050405020304" pitchFamily="18" charset="0"/>
                <a:ea typeface="TimesNewRoman,Bold"/>
                <a:cs typeface="Times New Roman" panose="02020603050405020304" pitchFamily="18" charset="0"/>
              </a:rPr>
              <a:t>Aki az állam és társadalom törvényes rendjének erőszakos felforgatására vagy megsemmisítésére, különösen valamely társadalmi osztály kizárólagos uralmának erőszakos létesítésére irányuló mozgalmat vagy szervezkedést kezdeményez vagy vezet, bűntettet követ el, és öt évig terjedhető fegyházzal büntetendő.” </a:t>
            </a:r>
            <a:r>
              <a:rPr lang="hu-HU" sz="2400" b="1" dirty="0">
                <a:latin typeface="Times New Roman" panose="02020603050405020304" pitchFamily="18" charset="0"/>
                <a:ea typeface="TimesNewRoman,Bold"/>
                <a:cs typeface="Times New Roman" panose="02020603050405020304" pitchFamily="18" charset="0"/>
              </a:rPr>
              <a:t>(Részlet az 1921. évi III. törvénycikkből)</a:t>
            </a:r>
            <a:r>
              <a:rPr lang="hu-HU" sz="2400" b="1" dirty="0">
                <a:latin typeface="Times New Roman" panose="02020603050405020304" pitchFamily="18" charset="0"/>
                <a:ea typeface="TimesNewRoman,Bold"/>
                <a:cs typeface="Times New Roman" panose="02020603050405020304" pitchFamily="18" charset="0"/>
                <a:sym typeface="Wingdings" panose="05000000000000000000" pitchFamily="2" charset="2"/>
              </a:rPr>
              <a:t> </a:t>
            </a:r>
          </a:p>
          <a:p>
            <a:pPr>
              <a:lnSpc>
                <a:spcPct val="107000"/>
              </a:lnSpc>
              <a:spcAft>
                <a:spcPts val="0"/>
              </a:spcAft>
            </a:pPr>
            <a:r>
              <a:rPr lang="hu-HU" sz="2400" b="1" dirty="0">
                <a:latin typeface="Times New Roman" panose="02020603050405020304" pitchFamily="18" charset="0"/>
                <a:ea typeface="TimesNewRoman,Bold"/>
                <a:cs typeface="Times New Roman" panose="02020603050405020304" pitchFamily="18" charset="0"/>
                <a:sym typeface="Wingdings" panose="05000000000000000000" pitchFamily="2" charset="2"/>
                <a:hlinkClick r:id="rId2"/>
              </a:rPr>
              <a:t>http://real.mtak.hu/123944/1/SzepnapokaBritanniaSzalloban.pdf</a:t>
            </a:r>
            <a:endParaRPr lang="hu-HU" sz="2400" b="1" dirty="0">
              <a:latin typeface="Times New Roman" panose="02020603050405020304" pitchFamily="18" charset="0"/>
              <a:ea typeface="TimesNewRoman,Bold"/>
              <a:cs typeface="Times New Roman" panose="02020603050405020304" pitchFamily="18" charset="0"/>
              <a:sym typeface="Wingdings" panose="05000000000000000000" pitchFamily="2" charset="2"/>
            </a:endParaRPr>
          </a:p>
          <a:p>
            <a:pPr marL="342900" indent="-342900">
              <a:lnSpc>
                <a:spcPct val="107000"/>
              </a:lnSpc>
              <a:spcAft>
                <a:spcPts val="0"/>
              </a:spcAft>
              <a:buFont typeface="Arial" panose="020B0604020202020204" pitchFamily="34" charset="0"/>
              <a:buChar char="•"/>
            </a:pPr>
            <a:r>
              <a:rPr lang="hu-HU" sz="2400" b="1" dirty="0">
                <a:latin typeface="Times New Roman" panose="02020603050405020304" pitchFamily="18" charset="0"/>
                <a:ea typeface="TimesNewRoman,Bold"/>
                <a:cs typeface="Times New Roman" panose="02020603050405020304" pitchFamily="18" charset="0"/>
                <a:sym typeface="Wingdings" panose="05000000000000000000" pitchFamily="2" charset="2"/>
              </a:rPr>
              <a:t>1920-21-ben  szélsőjobbhoz köthető milíciák ellen volt erre szükség ezeket a fegyveres csoportokat 1921 végéig felszámolják</a:t>
            </a:r>
          </a:p>
          <a:p>
            <a:pPr marL="342900" indent="-342900">
              <a:lnSpc>
                <a:spcPct val="107000"/>
              </a:lnSpc>
              <a:spcAft>
                <a:spcPts val="0"/>
              </a:spcAft>
              <a:buFont typeface="Arial" panose="020B0604020202020204" pitchFamily="34" charset="0"/>
              <a:buChar char="•"/>
            </a:pPr>
            <a:r>
              <a:rPr lang="hu-HU" sz="2400" b="1" dirty="0">
                <a:latin typeface="Times New Roman" panose="02020603050405020304" pitchFamily="18" charset="0"/>
                <a:ea typeface="TimesNewRoman,Bold"/>
                <a:cs typeface="Times New Roman" panose="02020603050405020304" pitchFamily="18" charset="0"/>
                <a:sym typeface="Wingdings" panose="05000000000000000000" pitchFamily="2" charset="2"/>
              </a:rPr>
              <a:t>Hosszútávon inkább a szélsőbal= kommunisták ellen használták </a:t>
            </a:r>
          </a:p>
          <a:p>
            <a:pPr marL="342900" indent="-342900">
              <a:lnSpc>
                <a:spcPct val="107000"/>
              </a:lnSpc>
              <a:spcAft>
                <a:spcPts val="0"/>
              </a:spcAft>
              <a:buFont typeface="Arial" panose="020B0604020202020204" pitchFamily="34" charset="0"/>
              <a:buChar char="•"/>
            </a:pPr>
            <a:r>
              <a:rPr lang="hu-HU" sz="2400" b="1" dirty="0">
                <a:latin typeface="Times New Roman" panose="02020603050405020304" pitchFamily="18" charset="0"/>
                <a:ea typeface="TimesNewRoman,Bold"/>
                <a:cs typeface="Times New Roman" panose="02020603050405020304" pitchFamily="18" charset="0"/>
                <a:sym typeface="Wingdings" panose="05000000000000000000" pitchFamily="2" charset="2"/>
              </a:rPr>
              <a:t>kommunisták illegalitásban működtek= titokban</a:t>
            </a:r>
          </a:p>
          <a:p>
            <a:pPr marL="342900" indent="-342900">
              <a:lnSpc>
                <a:spcPct val="107000"/>
              </a:lnSpc>
              <a:spcAft>
                <a:spcPts val="0"/>
              </a:spcAft>
              <a:buFont typeface="Arial" panose="020B0604020202020204" pitchFamily="34" charset="0"/>
              <a:buChar char="•"/>
            </a:pPr>
            <a:r>
              <a:rPr lang="hu-HU" sz="2400" b="1" dirty="0">
                <a:effectLst/>
                <a:latin typeface="Times New Roman" panose="02020603050405020304" pitchFamily="18" charset="0"/>
                <a:ea typeface="Calibri" panose="020F0502020204030204" pitchFamily="34" charset="0"/>
                <a:cs typeface="Times New Roman" panose="02020603050405020304" pitchFamily="18" charset="0"/>
                <a:sym typeface="Wingdings" panose="05000000000000000000" pitchFamily="2" charset="2"/>
              </a:rPr>
              <a:t> És a szélsőjobboldali  politikai szervezetekkel mi lesz?</a:t>
            </a:r>
            <a:endParaRPr lang="hu-HU" sz="2400" b="1"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804104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a:xfrm>
            <a:off x="4535488" y="188641"/>
            <a:ext cx="4501008" cy="648071"/>
          </a:xfrm>
        </p:spPr>
        <p:txBody>
          <a:bodyPr/>
          <a:lstStyle/>
          <a:p>
            <a:r>
              <a:rPr lang="hu-HU" sz="2000" b="1" dirty="0"/>
              <a:t>Mi történt az 1919-20-ban jelentős szerepet játszó szélsőjobboldali szervezetekkel?</a:t>
            </a:r>
          </a:p>
        </p:txBody>
      </p:sp>
      <p:pic>
        <p:nvPicPr>
          <p:cNvPr id="3" name="Kép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1811" y="908720"/>
            <a:ext cx="8107353" cy="5949280"/>
          </a:xfrm>
          <a:prstGeom prst="rect">
            <a:avLst/>
          </a:prstGeom>
        </p:spPr>
      </p:pic>
      <p:pic>
        <p:nvPicPr>
          <p:cNvPr id="6" name="Kép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520" y="-99392"/>
            <a:ext cx="5007808" cy="7378692"/>
          </a:xfrm>
          <a:prstGeom prst="rect">
            <a:avLst/>
          </a:prstGeom>
        </p:spPr>
      </p:pic>
      <p:pic>
        <p:nvPicPr>
          <p:cNvPr id="7" name="Kép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03848" y="-18089"/>
            <a:ext cx="4913454" cy="7297389"/>
          </a:xfrm>
          <a:prstGeom prst="rect">
            <a:avLst/>
          </a:prstGeom>
        </p:spPr>
      </p:pic>
    </p:spTree>
    <p:extLst>
      <p:ext uri="{BB962C8B-B14F-4D97-AF65-F5344CB8AC3E}">
        <p14:creationId xmlns:p14="http://schemas.microsoft.com/office/powerpoint/2010/main" val="716145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p:txBody>
          <a:bodyPr/>
          <a:lstStyle/>
          <a:p>
            <a:endParaRPr lang="hu-HU"/>
          </a:p>
        </p:txBody>
      </p:sp>
      <p:pic>
        <p:nvPicPr>
          <p:cNvPr id="6" name="Tartalom helye 5"/>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4866392" y="72488"/>
            <a:ext cx="4253355" cy="6497000"/>
          </a:xfrm>
        </p:spPr>
      </p:pic>
      <p:pic>
        <p:nvPicPr>
          <p:cNvPr id="5" name="Tartalom helye 4" descr="1239086.jpg"/>
          <p:cNvPicPr>
            <a:picLocks noGrp="1" noChangeAspect="1"/>
          </p:cNvPicPr>
          <p:nvPr>
            <p:ph sz="half" idx="1"/>
          </p:nvPr>
        </p:nvPicPr>
        <p:blipFill>
          <a:blip r:embed="rId3" cstate="print"/>
          <a:stretch>
            <a:fillRect/>
          </a:stretch>
        </p:blipFill>
        <p:spPr>
          <a:xfrm>
            <a:off x="0" y="188640"/>
            <a:ext cx="4933447" cy="6264696"/>
          </a:xfrm>
        </p:spPr>
      </p:pic>
    </p:spTree>
    <p:extLst>
      <p:ext uri="{BB962C8B-B14F-4D97-AF65-F5344CB8AC3E}">
        <p14:creationId xmlns:p14="http://schemas.microsoft.com/office/powerpoint/2010/main" val="3749058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Shape 204"/>
          <p:cNvSpPr txBox="1"/>
          <p:nvPr/>
        </p:nvSpPr>
        <p:spPr>
          <a:xfrm>
            <a:off x="179512" y="739081"/>
            <a:ext cx="5040560" cy="4850160"/>
          </a:xfrm>
          <a:prstGeom prst="rect">
            <a:avLst/>
          </a:prstGeom>
          <a:noFill/>
          <a:ln>
            <a:noFill/>
          </a:ln>
        </p:spPr>
        <p:txBody>
          <a:bodyPr wrap="square" lIns="91425" tIns="91425" rIns="91425" bIns="91425" anchor="t" anchorCtr="0">
            <a:noAutofit/>
          </a:bodyPr>
          <a:lstStyle/>
          <a:p>
            <a:pPr>
              <a:lnSpc>
                <a:spcPct val="115000"/>
              </a:lnSpc>
              <a:spcBef>
                <a:spcPts val="0"/>
              </a:spcBef>
            </a:pPr>
            <a:r>
              <a:rPr lang="hu" sz="1700" i="1" dirty="0">
                <a:latin typeface="Times New Roman"/>
                <a:ea typeface="Times New Roman"/>
                <a:cs typeface="Times New Roman"/>
                <a:sym typeface="Times New Roman"/>
              </a:rPr>
              <a:t>“</a:t>
            </a:r>
            <a:r>
              <a:rPr lang="hu" sz="2400" i="1" dirty="0">
                <a:latin typeface="Times New Roman"/>
                <a:ea typeface="Times New Roman"/>
                <a:cs typeface="Times New Roman"/>
                <a:sym typeface="Times New Roman"/>
              </a:rPr>
              <a:t>Nem akarom, hogy személyem akadályul szolgáljon a magyar nemzet fejlődésének. Ennélfogva minden </a:t>
            </a:r>
            <a:r>
              <a:rPr lang="hu" sz="2400" b="1" i="1" dirty="0">
                <a:latin typeface="Times New Roman"/>
                <a:ea typeface="Times New Roman"/>
                <a:cs typeface="Times New Roman"/>
                <a:sym typeface="Times New Roman"/>
              </a:rPr>
              <a:t>részvételről az állami ügyek vezetésében lemondok</a:t>
            </a:r>
            <a:r>
              <a:rPr lang="hu" sz="2400" i="1" dirty="0">
                <a:latin typeface="Times New Roman"/>
                <a:ea typeface="Times New Roman"/>
                <a:cs typeface="Times New Roman"/>
                <a:sym typeface="Times New Roman"/>
              </a:rPr>
              <a:t>, és már eleve elismerem azt a döntést, mellyel Magyarország jövendő államformáját megállapítja.”</a:t>
            </a:r>
          </a:p>
          <a:p>
            <a:pPr>
              <a:spcBef>
                <a:spcPts val="0"/>
              </a:spcBef>
            </a:pPr>
            <a:r>
              <a:rPr lang="hu" sz="2400" dirty="0">
                <a:latin typeface="Times New Roman"/>
                <a:ea typeface="Times New Roman"/>
                <a:cs typeface="Times New Roman"/>
                <a:sym typeface="Times New Roman"/>
              </a:rPr>
              <a:t>(IV. Károly </a:t>
            </a:r>
            <a:r>
              <a:rPr lang="hu" sz="2400" b="1" dirty="0">
                <a:latin typeface="Times New Roman"/>
                <a:ea typeface="Times New Roman"/>
                <a:cs typeface="Times New Roman"/>
                <a:sym typeface="Times New Roman"/>
              </a:rPr>
              <a:t>1918.</a:t>
            </a:r>
            <a:r>
              <a:rPr lang="hu" sz="2400" dirty="0">
                <a:latin typeface="Times New Roman"/>
                <a:ea typeface="Times New Roman"/>
                <a:cs typeface="Times New Roman"/>
                <a:sym typeface="Times New Roman"/>
              </a:rPr>
              <a:t> nov. 13-i lemondó nyilatkozata</a:t>
            </a:r>
            <a:r>
              <a:rPr lang="hu" sz="1700" dirty="0">
                <a:latin typeface="Times New Roman"/>
                <a:ea typeface="Times New Roman"/>
                <a:cs typeface="Times New Roman"/>
                <a:sym typeface="Times New Roman"/>
              </a:rPr>
              <a:t>)</a:t>
            </a:r>
          </a:p>
        </p:txBody>
      </p:sp>
      <p:sp>
        <p:nvSpPr>
          <p:cNvPr id="205" name="Shape 205"/>
          <p:cNvSpPr txBox="1"/>
          <p:nvPr/>
        </p:nvSpPr>
        <p:spPr>
          <a:xfrm>
            <a:off x="388064" y="-3112"/>
            <a:ext cx="7332152" cy="528326"/>
          </a:xfrm>
          <a:prstGeom prst="rect">
            <a:avLst/>
          </a:prstGeom>
          <a:noFill/>
          <a:ln>
            <a:noFill/>
          </a:ln>
        </p:spPr>
        <p:txBody>
          <a:bodyPr wrap="square" lIns="91425" tIns="91425" rIns="91425" bIns="91425" anchor="t" anchorCtr="0">
            <a:noAutofit/>
          </a:bodyPr>
          <a:lstStyle/>
          <a:p>
            <a:pPr>
              <a:spcBef>
                <a:spcPts val="0"/>
              </a:spcBef>
            </a:pPr>
            <a:r>
              <a:rPr lang="hu" sz="2800" b="1" dirty="0">
                <a:latin typeface="Times New Roman"/>
                <a:ea typeface="Times New Roman"/>
                <a:cs typeface="Times New Roman"/>
                <a:sym typeface="Times New Roman"/>
              </a:rPr>
              <a:t>IV. Károly visszatérése I. (1921. március 26.)</a:t>
            </a:r>
          </a:p>
        </p:txBody>
      </p:sp>
      <p:pic>
        <p:nvPicPr>
          <p:cNvPr id="206" name="Shape 206"/>
          <p:cNvPicPr preferRelativeResize="0"/>
          <p:nvPr/>
        </p:nvPicPr>
        <p:blipFill>
          <a:blip r:embed="rId3" cstate="print">
            <a:alphaModFix/>
          </a:blip>
          <a:stretch>
            <a:fillRect/>
          </a:stretch>
        </p:blipFill>
        <p:spPr>
          <a:xfrm>
            <a:off x="5076056" y="525214"/>
            <a:ext cx="4213808" cy="5379838"/>
          </a:xfrm>
          <a:prstGeom prst="rect">
            <a:avLst/>
          </a:prstGeom>
          <a:noFill/>
          <a:ln>
            <a:noFill/>
          </a:ln>
        </p:spPr>
      </p:pic>
      <p:sp>
        <p:nvSpPr>
          <p:cNvPr id="207" name="Shape 207"/>
          <p:cNvSpPr txBox="1"/>
          <p:nvPr/>
        </p:nvSpPr>
        <p:spPr>
          <a:xfrm>
            <a:off x="1331640" y="4869160"/>
            <a:ext cx="3888432" cy="1584176"/>
          </a:xfrm>
          <a:prstGeom prst="rect">
            <a:avLst/>
          </a:prstGeom>
          <a:noFill/>
          <a:ln>
            <a:noFill/>
          </a:ln>
        </p:spPr>
        <p:txBody>
          <a:bodyPr wrap="square" lIns="91425" tIns="91425" rIns="91425" bIns="91425" anchor="t" anchorCtr="0">
            <a:noAutofit/>
          </a:bodyPr>
          <a:lstStyle/>
          <a:p>
            <a:pPr algn="ctr">
              <a:spcBef>
                <a:spcPts val="0"/>
              </a:spcBef>
            </a:pPr>
            <a:r>
              <a:rPr lang="hu" sz="3200" b="1" dirty="0">
                <a:solidFill>
                  <a:srgbClr val="C00000"/>
                </a:solidFill>
                <a:latin typeface="Times New Roman"/>
                <a:ea typeface="Times New Roman"/>
                <a:cs typeface="Times New Roman"/>
                <a:sym typeface="Times New Roman"/>
              </a:rPr>
              <a:t>„KIRÁLYPUCCS”</a:t>
            </a:r>
          </a:p>
        </p:txBody>
      </p:sp>
      <p:sp>
        <p:nvSpPr>
          <p:cNvPr id="7" name="Szövegdoboz 6"/>
          <p:cNvSpPr txBox="1"/>
          <p:nvPr/>
        </p:nvSpPr>
        <p:spPr>
          <a:xfrm>
            <a:off x="408200" y="5517232"/>
            <a:ext cx="4811872" cy="1261884"/>
          </a:xfrm>
          <a:prstGeom prst="rect">
            <a:avLst/>
          </a:prstGeom>
          <a:noFill/>
        </p:spPr>
        <p:txBody>
          <a:bodyPr wrap="square" rtlCol="0">
            <a:spAutoFit/>
          </a:bodyPr>
          <a:lstStyle/>
          <a:p>
            <a:r>
              <a:rPr lang="hu-HU" sz="2800" b="1" dirty="0">
                <a:solidFill>
                  <a:srgbClr val="0070C0"/>
                </a:solidFill>
                <a:latin typeface="+mj-lt"/>
              </a:rPr>
              <a:t>Teleki Pál belebukik- Miért?</a:t>
            </a:r>
            <a:r>
              <a:rPr lang="hu-HU" sz="2800" b="1" dirty="0">
                <a:solidFill>
                  <a:srgbClr val="0070C0"/>
                </a:solidFill>
                <a:latin typeface="+mj-lt"/>
                <a:sym typeface="Wingdings" panose="05000000000000000000" pitchFamily="2" charset="2"/>
              </a:rPr>
              <a:t> legitimista </a:t>
            </a:r>
            <a:r>
              <a:rPr lang="hu-HU" sz="2000" b="1" dirty="0">
                <a:solidFill>
                  <a:srgbClr val="0070C0"/>
                </a:solidFill>
                <a:latin typeface="+mj-lt"/>
                <a:sym typeface="Wingdings" panose="05000000000000000000" pitchFamily="2" charset="2"/>
              </a:rPr>
              <a:t>= IV. Károlyt ismeri el törvényes uralkodónak</a:t>
            </a:r>
            <a:endParaRPr lang="hu-HU" sz="2000" b="1" dirty="0">
              <a:solidFill>
                <a:srgbClr val="0070C0"/>
              </a:solidFill>
              <a:latin typeface="+mj-lt"/>
            </a:endParaRPr>
          </a:p>
        </p:txBody>
      </p:sp>
      <p:sp>
        <p:nvSpPr>
          <p:cNvPr id="2" name="Téglalap 1"/>
          <p:cNvSpPr/>
          <p:nvPr/>
        </p:nvSpPr>
        <p:spPr>
          <a:xfrm>
            <a:off x="4688457" y="6069073"/>
            <a:ext cx="4572000" cy="923330"/>
          </a:xfrm>
          <a:prstGeom prst="rect">
            <a:avLst/>
          </a:prstGeom>
        </p:spPr>
        <p:txBody>
          <a:bodyPr>
            <a:spAutoFit/>
          </a:bodyPr>
          <a:lstStyle/>
          <a:p>
            <a:r>
              <a:rPr lang="hu-HU" dirty="0">
                <a:hlinkClick r:id="rId4"/>
              </a:rPr>
              <a:t>https://hu.wikipedia.org/wiki/Habsburg_Ott%C3%B3</a:t>
            </a:r>
            <a:endParaRPr lang="hu-HU" dirty="0"/>
          </a:p>
          <a:p>
            <a:endParaRPr lang="hu-HU" dirty="0"/>
          </a:p>
        </p:txBody>
      </p:sp>
    </p:spTree>
    <p:extLst>
      <p:ext uri="{BB962C8B-B14F-4D97-AF65-F5344CB8AC3E}">
        <p14:creationId xmlns:p14="http://schemas.microsoft.com/office/powerpoint/2010/main" val="3046044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7">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a:xfrm>
            <a:off x="0" y="116632"/>
            <a:ext cx="8686800" cy="936104"/>
          </a:xfrm>
        </p:spPr>
        <p:txBody>
          <a:bodyPr/>
          <a:lstStyle/>
          <a:p>
            <a:r>
              <a:rPr lang="hu-HU" sz="2800" b="1" dirty="0">
                <a:latin typeface="+mn-lt"/>
              </a:rPr>
              <a:t>Teleki Pál kormánya idején (1921-1922) beinduló konszolidáció mérlege?</a:t>
            </a:r>
          </a:p>
        </p:txBody>
      </p:sp>
      <p:sp>
        <p:nvSpPr>
          <p:cNvPr id="3" name="Tartalom helye 2"/>
          <p:cNvSpPr>
            <a:spLocks noGrp="1"/>
          </p:cNvSpPr>
          <p:nvPr>
            <p:ph idx="1"/>
          </p:nvPr>
        </p:nvSpPr>
        <p:spPr>
          <a:xfrm>
            <a:off x="-180528" y="1484784"/>
            <a:ext cx="8867328" cy="4641379"/>
          </a:xfrm>
        </p:spPr>
        <p:txBody>
          <a:bodyPr/>
          <a:lstStyle/>
          <a:p>
            <a:pPr>
              <a:lnSpc>
                <a:spcPct val="150000"/>
              </a:lnSpc>
            </a:pPr>
            <a:r>
              <a:rPr lang="hu-HU" dirty="0"/>
              <a:t>1. Földreform?</a:t>
            </a:r>
          </a:p>
          <a:p>
            <a:pPr>
              <a:lnSpc>
                <a:spcPct val="150000"/>
              </a:lnSpc>
            </a:pPr>
            <a:r>
              <a:rPr lang="hu-HU" dirty="0"/>
              <a:t>2. Numerus clausus?</a:t>
            </a:r>
          </a:p>
          <a:p>
            <a:pPr>
              <a:lnSpc>
                <a:spcPct val="150000"/>
              </a:lnSpc>
            </a:pPr>
            <a:r>
              <a:rPr lang="hu-HU" dirty="0"/>
              <a:t>3. Rendtörvény</a:t>
            </a:r>
          </a:p>
          <a:p>
            <a:pPr>
              <a:lnSpc>
                <a:spcPct val="150000"/>
              </a:lnSpc>
            </a:pPr>
            <a:r>
              <a:rPr lang="hu-HU" dirty="0"/>
              <a:t>4. Királykérdés?</a:t>
            </a:r>
          </a:p>
        </p:txBody>
      </p:sp>
      <p:sp>
        <p:nvSpPr>
          <p:cNvPr id="4" name="Téglalap 3"/>
          <p:cNvSpPr/>
          <p:nvPr/>
        </p:nvSpPr>
        <p:spPr>
          <a:xfrm>
            <a:off x="3146039" y="1052736"/>
            <a:ext cx="5540491" cy="10081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u-HU" sz="2400" b="1" dirty="0"/>
              <a:t>A parasztság földhiányát nem oldotta meg, de növelte a törpebirtokosok számát</a:t>
            </a:r>
          </a:p>
        </p:txBody>
      </p:sp>
      <p:sp>
        <p:nvSpPr>
          <p:cNvPr id="5" name="Téglalap 4"/>
          <p:cNvSpPr/>
          <p:nvPr/>
        </p:nvSpPr>
        <p:spPr>
          <a:xfrm>
            <a:off x="3796206" y="2276872"/>
            <a:ext cx="5328592" cy="1042255"/>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u-HU" sz="2400" b="1" dirty="0"/>
              <a:t>Antiszemitizmust nem mérsékelte, sőt a diszkriminációt erősítette</a:t>
            </a:r>
          </a:p>
        </p:txBody>
      </p:sp>
      <p:sp>
        <p:nvSpPr>
          <p:cNvPr id="6" name="Téglalap 5"/>
          <p:cNvSpPr/>
          <p:nvPr/>
        </p:nvSpPr>
        <p:spPr>
          <a:xfrm>
            <a:off x="3169905" y="3429000"/>
            <a:ext cx="5540491" cy="1008112"/>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u-HU" sz="2400" b="1" dirty="0"/>
              <a:t>A jobboldali szélsőséges szervezeteket nem szüntette be</a:t>
            </a:r>
          </a:p>
        </p:txBody>
      </p:sp>
      <p:sp>
        <p:nvSpPr>
          <p:cNvPr id="7" name="Téglalap 6"/>
          <p:cNvSpPr/>
          <p:nvPr/>
        </p:nvSpPr>
        <p:spPr>
          <a:xfrm>
            <a:off x="2987823" y="4773355"/>
            <a:ext cx="5904657" cy="178485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ctr">
              <a:buFontTx/>
              <a:buChar char="-"/>
            </a:pPr>
            <a:r>
              <a:rPr lang="hu-HU" sz="2400" b="1" dirty="0"/>
              <a:t>Teleki legitimista, a király visszatérte után Horthy leváltja</a:t>
            </a:r>
          </a:p>
          <a:p>
            <a:pPr marL="342900" indent="-342900" algn="ctr">
              <a:buFontTx/>
              <a:buChar char="-"/>
            </a:pPr>
            <a:r>
              <a:rPr lang="hu-HU" sz="2400" b="1" dirty="0"/>
              <a:t>Magyarország nemzetközi megítélését rontja</a:t>
            </a:r>
          </a:p>
          <a:p>
            <a:pPr algn="ctr"/>
            <a:endParaRPr lang="hu-HU" sz="2400" dirty="0"/>
          </a:p>
        </p:txBody>
      </p:sp>
    </p:spTree>
    <p:extLst>
      <p:ext uri="{BB962C8B-B14F-4D97-AF65-F5344CB8AC3E}">
        <p14:creationId xmlns:p14="http://schemas.microsoft.com/office/powerpoint/2010/main" val="3672615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Shape 212"/>
          <p:cNvSpPr txBox="1"/>
          <p:nvPr/>
        </p:nvSpPr>
        <p:spPr>
          <a:xfrm>
            <a:off x="1403648" y="0"/>
            <a:ext cx="6478500" cy="854400"/>
          </a:xfrm>
          <a:prstGeom prst="rect">
            <a:avLst/>
          </a:prstGeom>
          <a:noFill/>
          <a:ln>
            <a:noFill/>
          </a:ln>
        </p:spPr>
        <p:txBody>
          <a:bodyPr wrap="square" lIns="91425" tIns="91425" rIns="91425" bIns="91425" anchor="t" anchorCtr="0">
            <a:noAutofit/>
          </a:bodyPr>
          <a:lstStyle/>
          <a:p>
            <a:pPr algn="ctr">
              <a:spcBef>
                <a:spcPts val="0"/>
              </a:spcBef>
            </a:pPr>
            <a:r>
              <a:rPr lang="hu" sz="2800" b="1" dirty="0">
                <a:latin typeface="Times New Roman"/>
                <a:ea typeface="Times New Roman"/>
                <a:cs typeface="Times New Roman"/>
                <a:sym typeface="Times New Roman"/>
              </a:rPr>
              <a:t>Bethlen István miniszterelnöksége </a:t>
            </a:r>
          </a:p>
          <a:p>
            <a:pPr algn="ctr">
              <a:spcBef>
                <a:spcPts val="0"/>
              </a:spcBef>
            </a:pPr>
            <a:r>
              <a:rPr lang="hu" sz="2800" b="1" dirty="0">
                <a:latin typeface="Times New Roman"/>
                <a:ea typeface="Times New Roman"/>
                <a:cs typeface="Times New Roman"/>
                <a:sym typeface="Times New Roman"/>
              </a:rPr>
              <a:t>(1921-31)</a:t>
            </a:r>
          </a:p>
        </p:txBody>
      </p:sp>
      <p:pic>
        <p:nvPicPr>
          <p:cNvPr id="213" name="Shape 213"/>
          <p:cNvPicPr preferRelativeResize="0"/>
          <p:nvPr/>
        </p:nvPicPr>
        <p:blipFill>
          <a:blip r:embed="rId3" cstate="print">
            <a:alphaModFix/>
          </a:blip>
          <a:stretch>
            <a:fillRect/>
          </a:stretch>
        </p:blipFill>
        <p:spPr>
          <a:xfrm>
            <a:off x="-665788" y="485068"/>
            <a:ext cx="3726580" cy="4874686"/>
          </a:xfrm>
          <a:prstGeom prst="rect">
            <a:avLst/>
          </a:prstGeom>
          <a:noFill/>
          <a:ln>
            <a:noFill/>
          </a:ln>
        </p:spPr>
      </p:pic>
      <p:sp>
        <p:nvSpPr>
          <p:cNvPr id="214" name="Shape 214"/>
          <p:cNvSpPr txBox="1"/>
          <p:nvPr/>
        </p:nvSpPr>
        <p:spPr>
          <a:xfrm>
            <a:off x="4427739" y="895743"/>
            <a:ext cx="4701860" cy="1551691"/>
          </a:xfrm>
          <a:prstGeom prst="rect">
            <a:avLst/>
          </a:prstGeom>
          <a:noFill/>
          <a:ln>
            <a:noFill/>
          </a:ln>
        </p:spPr>
        <p:txBody>
          <a:bodyPr wrap="square" lIns="91425" tIns="91425" rIns="91425" bIns="91425" anchor="t" anchorCtr="0">
            <a:noAutofit/>
          </a:bodyPr>
          <a:lstStyle/>
          <a:p>
            <a:pPr algn="ctr">
              <a:spcBef>
                <a:spcPts val="0"/>
              </a:spcBef>
            </a:pPr>
            <a:r>
              <a:rPr lang="hu" sz="2800" b="1" dirty="0">
                <a:latin typeface="Times New Roman"/>
                <a:ea typeface="Times New Roman"/>
                <a:cs typeface="Times New Roman"/>
                <a:sym typeface="Times New Roman"/>
              </a:rPr>
              <a:t>KONSZOLIDÁCIÓ</a:t>
            </a:r>
          </a:p>
          <a:p>
            <a:pPr>
              <a:spcBef>
                <a:spcPts val="0"/>
              </a:spcBef>
            </a:pPr>
            <a:endParaRPr sz="1700" dirty="0">
              <a:latin typeface="Times New Roman"/>
              <a:ea typeface="Times New Roman"/>
              <a:cs typeface="Times New Roman"/>
              <a:sym typeface="Times New Roman"/>
            </a:endParaRPr>
          </a:p>
          <a:p>
            <a:pPr>
              <a:spcBef>
                <a:spcPts val="0"/>
              </a:spcBef>
            </a:pPr>
            <a:endParaRPr sz="1700" dirty="0">
              <a:latin typeface="Times New Roman"/>
              <a:ea typeface="Times New Roman"/>
              <a:cs typeface="Times New Roman"/>
              <a:sym typeface="Times New Roman"/>
            </a:endParaRPr>
          </a:p>
        </p:txBody>
      </p:sp>
      <p:sp>
        <p:nvSpPr>
          <p:cNvPr id="215" name="Shape 215"/>
          <p:cNvSpPr/>
          <p:nvPr/>
        </p:nvSpPr>
        <p:spPr>
          <a:xfrm rot="-2125715">
            <a:off x="3957998" y="1808554"/>
            <a:ext cx="1870960" cy="375833"/>
          </a:xfrm>
          <a:prstGeom prst="leftArrow">
            <a:avLst>
              <a:gd name="adj1" fmla="val 50000"/>
              <a:gd name="adj2" fmla="val 50000"/>
            </a:avLst>
          </a:prstGeom>
          <a:solidFill>
            <a:srgbClr val="FF0000"/>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a:spcBef>
                <a:spcPts val="0"/>
              </a:spcBef>
            </a:pPr>
            <a:endParaRPr>
              <a:solidFill>
                <a:srgbClr val="FF0000"/>
              </a:solidFill>
            </a:endParaRPr>
          </a:p>
        </p:txBody>
      </p:sp>
      <p:sp>
        <p:nvSpPr>
          <p:cNvPr id="216" name="Shape 216"/>
          <p:cNvSpPr/>
          <p:nvPr/>
        </p:nvSpPr>
        <p:spPr>
          <a:xfrm rot="-5400000">
            <a:off x="5658187" y="1751416"/>
            <a:ext cx="1274829" cy="535516"/>
          </a:xfrm>
          <a:prstGeom prst="leftArrow">
            <a:avLst>
              <a:gd name="adj1" fmla="val 50000"/>
              <a:gd name="adj2" fmla="val 50000"/>
            </a:avLst>
          </a:prstGeom>
          <a:solidFill>
            <a:schemeClr val="tx1"/>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a:spcBef>
                <a:spcPts val="0"/>
              </a:spcBef>
            </a:pPr>
            <a:endParaRPr/>
          </a:p>
        </p:txBody>
      </p:sp>
      <p:sp>
        <p:nvSpPr>
          <p:cNvPr id="217" name="Shape 217"/>
          <p:cNvSpPr/>
          <p:nvPr/>
        </p:nvSpPr>
        <p:spPr>
          <a:xfrm rot="-8100000">
            <a:off x="6586713" y="1998719"/>
            <a:ext cx="2136835" cy="397930"/>
          </a:xfrm>
          <a:prstGeom prst="leftArrow">
            <a:avLst>
              <a:gd name="adj1" fmla="val 50000"/>
              <a:gd name="adj2" fmla="val 50000"/>
            </a:avLst>
          </a:prstGeom>
          <a:solidFill>
            <a:srgbClr val="339966"/>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a:spcBef>
                <a:spcPts val="0"/>
              </a:spcBef>
            </a:pPr>
            <a:endParaRPr/>
          </a:p>
        </p:txBody>
      </p:sp>
      <p:sp>
        <p:nvSpPr>
          <p:cNvPr id="218" name="Shape 218"/>
          <p:cNvSpPr txBox="1"/>
          <p:nvPr/>
        </p:nvSpPr>
        <p:spPr>
          <a:xfrm>
            <a:off x="2771803" y="2656589"/>
            <a:ext cx="2592284" cy="3724739"/>
          </a:xfrm>
          <a:prstGeom prst="rect">
            <a:avLst/>
          </a:prstGeom>
          <a:solidFill>
            <a:schemeClr val="accent1">
              <a:lumMod val="20000"/>
              <a:lumOff val="80000"/>
            </a:schemeClr>
          </a:solidFill>
          <a:ln>
            <a:noFill/>
          </a:ln>
        </p:spPr>
        <p:txBody>
          <a:bodyPr wrap="square" lIns="91425" tIns="91425" rIns="91425" bIns="91425" anchor="t" anchorCtr="0">
            <a:noAutofit/>
          </a:bodyPr>
          <a:lstStyle/>
          <a:p>
            <a:pPr>
              <a:spcBef>
                <a:spcPts val="0"/>
              </a:spcBef>
            </a:pPr>
            <a:r>
              <a:rPr lang="hu" sz="2400" b="1" dirty="0">
                <a:solidFill>
                  <a:srgbClr val="FF0000"/>
                </a:solidFill>
                <a:latin typeface="Times New Roman"/>
                <a:ea typeface="Times New Roman"/>
                <a:cs typeface="Times New Roman"/>
                <a:sym typeface="Times New Roman"/>
              </a:rPr>
              <a:t>BELPOLITIKA</a:t>
            </a:r>
            <a:br>
              <a:rPr lang="hu" sz="2400" dirty="0">
                <a:solidFill>
                  <a:srgbClr val="FF0000"/>
                </a:solidFill>
                <a:latin typeface="Times New Roman"/>
                <a:ea typeface="Times New Roman"/>
                <a:cs typeface="Times New Roman"/>
                <a:sym typeface="Times New Roman"/>
              </a:rPr>
            </a:br>
            <a:endParaRPr lang="hu" sz="2400" dirty="0">
              <a:latin typeface="Times New Roman"/>
              <a:ea typeface="Times New Roman"/>
              <a:cs typeface="Times New Roman"/>
              <a:sym typeface="Times New Roman"/>
            </a:endParaRPr>
          </a:p>
          <a:p>
            <a:pPr>
              <a:spcBef>
                <a:spcPts val="0"/>
              </a:spcBef>
            </a:pPr>
            <a:endParaRPr lang="hu" sz="2400" dirty="0">
              <a:latin typeface="Times New Roman"/>
              <a:ea typeface="Times New Roman"/>
              <a:cs typeface="Times New Roman"/>
              <a:sym typeface="Times New Roman"/>
            </a:endParaRPr>
          </a:p>
        </p:txBody>
      </p:sp>
      <p:sp>
        <p:nvSpPr>
          <p:cNvPr id="219" name="Shape 219"/>
          <p:cNvSpPr txBox="1"/>
          <p:nvPr/>
        </p:nvSpPr>
        <p:spPr>
          <a:xfrm>
            <a:off x="5278868" y="2608255"/>
            <a:ext cx="2461484" cy="3212372"/>
          </a:xfrm>
          <a:prstGeom prst="rect">
            <a:avLst/>
          </a:prstGeom>
          <a:solidFill>
            <a:schemeClr val="tx1"/>
          </a:solidFill>
          <a:ln>
            <a:noFill/>
          </a:ln>
        </p:spPr>
        <p:txBody>
          <a:bodyPr wrap="square" lIns="91425" tIns="91425" rIns="91425" bIns="91425" anchor="t" anchorCtr="0">
            <a:noAutofit/>
          </a:bodyPr>
          <a:lstStyle/>
          <a:p>
            <a:pPr>
              <a:spcBef>
                <a:spcPts val="0"/>
              </a:spcBef>
            </a:pPr>
            <a:r>
              <a:rPr lang="hu" sz="2400" b="1" dirty="0">
                <a:solidFill>
                  <a:schemeClr val="bg1"/>
                </a:solidFill>
                <a:latin typeface="Times New Roman"/>
                <a:ea typeface="Times New Roman"/>
                <a:cs typeface="Times New Roman"/>
                <a:sym typeface="Times New Roman"/>
              </a:rPr>
              <a:t>KÜLPOLITIKA</a:t>
            </a:r>
            <a:br>
              <a:rPr lang="hu" sz="2400" dirty="0">
                <a:solidFill>
                  <a:schemeClr val="bg1"/>
                </a:solidFill>
                <a:latin typeface="Times New Roman"/>
                <a:ea typeface="Times New Roman"/>
                <a:cs typeface="Times New Roman"/>
                <a:sym typeface="Times New Roman"/>
              </a:rPr>
            </a:br>
            <a:endParaRPr lang="hu" sz="2400" dirty="0">
              <a:solidFill>
                <a:schemeClr val="bg1"/>
              </a:solidFill>
              <a:latin typeface="Times New Roman"/>
              <a:ea typeface="Times New Roman"/>
              <a:cs typeface="Times New Roman"/>
              <a:sym typeface="Times New Roman"/>
            </a:endParaRPr>
          </a:p>
          <a:p>
            <a:pPr>
              <a:spcBef>
                <a:spcPts val="0"/>
              </a:spcBef>
            </a:pPr>
            <a:endParaRPr lang="hu" sz="2400" dirty="0">
              <a:solidFill>
                <a:schemeClr val="bg1"/>
              </a:solidFill>
              <a:latin typeface="Times New Roman"/>
              <a:ea typeface="Times New Roman"/>
              <a:cs typeface="Times New Roman"/>
              <a:sym typeface="Times New Roman"/>
            </a:endParaRPr>
          </a:p>
          <a:p>
            <a:pPr>
              <a:spcBef>
                <a:spcPts val="0"/>
              </a:spcBef>
            </a:pPr>
            <a:endParaRPr lang="hu" sz="2400" dirty="0">
              <a:solidFill>
                <a:schemeClr val="bg1"/>
              </a:solidFill>
              <a:latin typeface="Times New Roman"/>
              <a:ea typeface="Times New Roman"/>
              <a:cs typeface="Times New Roman"/>
              <a:sym typeface="Times New Roman"/>
            </a:endParaRPr>
          </a:p>
          <a:p>
            <a:pPr>
              <a:spcBef>
                <a:spcPts val="0"/>
              </a:spcBef>
            </a:pPr>
            <a:endParaRPr lang="hu" sz="2400" dirty="0">
              <a:solidFill>
                <a:schemeClr val="bg1"/>
              </a:solidFill>
              <a:latin typeface="Times New Roman"/>
              <a:ea typeface="Times New Roman"/>
              <a:cs typeface="Times New Roman"/>
              <a:sym typeface="Times New Roman"/>
            </a:endParaRPr>
          </a:p>
        </p:txBody>
      </p:sp>
      <p:sp>
        <p:nvSpPr>
          <p:cNvPr id="220" name="Shape 220"/>
          <p:cNvSpPr txBox="1"/>
          <p:nvPr/>
        </p:nvSpPr>
        <p:spPr>
          <a:xfrm>
            <a:off x="7236296" y="3168955"/>
            <a:ext cx="2016224" cy="3212373"/>
          </a:xfrm>
          <a:prstGeom prst="rect">
            <a:avLst/>
          </a:prstGeom>
          <a:solidFill>
            <a:schemeClr val="accent3">
              <a:lumMod val="20000"/>
              <a:lumOff val="80000"/>
            </a:schemeClr>
          </a:solidFill>
          <a:ln>
            <a:noFill/>
          </a:ln>
        </p:spPr>
        <p:txBody>
          <a:bodyPr wrap="square" lIns="91425" tIns="91425" rIns="91425" bIns="91425" anchor="t" anchorCtr="0">
            <a:noAutofit/>
          </a:bodyPr>
          <a:lstStyle/>
          <a:p>
            <a:pPr>
              <a:spcBef>
                <a:spcPts val="0"/>
              </a:spcBef>
            </a:pPr>
            <a:r>
              <a:rPr lang="hu" sz="2400" b="1" dirty="0">
                <a:solidFill>
                  <a:srgbClr val="339966"/>
                </a:solidFill>
                <a:latin typeface="Times New Roman"/>
                <a:ea typeface="Times New Roman"/>
                <a:cs typeface="Times New Roman"/>
                <a:sym typeface="Times New Roman"/>
              </a:rPr>
              <a:t>GAZDASÁG</a:t>
            </a:r>
            <a:br>
              <a:rPr lang="hu" sz="2400" dirty="0">
                <a:solidFill>
                  <a:srgbClr val="E69138"/>
                </a:solidFill>
                <a:latin typeface="Times New Roman"/>
                <a:ea typeface="Times New Roman"/>
                <a:cs typeface="Times New Roman"/>
                <a:sym typeface="Times New Roman"/>
              </a:rPr>
            </a:br>
            <a:endParaRPr lang="hu" sz="2400" dirty="0">
              <a:latin typeface="Times New Roman"/>
              <a:ea typeface="Times New Roman"/>
              <a:cs typeface="Times New Roman"/>
              <a:sym typeface="Times New Roman"/>
            </a:endParaRPr>
          </a:p>
          <a:p>
            <a:pPr>
              <a:spcBef>
                <a:spcPts val="0"/>
              </a:spcBef>
            </a:pPr>
            <a:endParaRPr lang="hu" sz="2400" dirty="0">
              <a:latin typeface="Times New Roman"/>
              <a:ea typeface="Times New Roman"/>
              <a:cs typeface="Times New Roman"/>
              <a:sym typeface="Times New Roman"/>
            </a:endParaRPr>
          </a:p>
          <a:p>
            <a:pPr>
              <a:spcBef>
                <a:spcPts val="0"/>
              </a:spcBef>
            </a:pPr>
            <a:endParaRPr lang="hu" sz="2400" dirty="0">
              <a:latin typeface="Times New Roman"/>
              <a:ea typeface="Times New Roman"/>
              <a:cs typeface="Times New Roman"/>
              <a:sym typeface="Times New Roman"/>
            </a:endParaRPr>
          </a:p>
        </p:txBody>
      </p:sp>
      <p:cxnSp>
        <p:nvCxnSpPr>
          <p:cNvPr id="3" name="Egyenes összekötő nyíllal 2"/>
          <p:cNvCxnSpPr>
            <a:cxnSpLocks/>
          </p:cNvCxnSpPr>
          <p:nvPr/>
        </p:nvCxnSpPr>
        <p:spPr>
          <a:xfrm>
            <a:off x="3923928" y="3645024"/>
            <a:ext cx="0" cy="1130117"/>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Egyenes összekötő nyíllal 12"/>
          <p:cNvCxnSpPr>
            <a:cxnSpLocks/>
          </p:cNvCxnSpPr>
          <p:nvPr/>
        </p:nvCxnSpPr>
        <p:spPr>
          <a:xfrm>
            <a:off x="6011480" y="3789040"/>
            <a:ext cx="0" cy="863781"/>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Egyenes összekötő nyíllal 13"/>
          <p:cNvCxnSpPr>
            <a:cxnSpLocks/>
          </p:cNvCxnSpPr>
          <p:nvPr/>
        </p:nvCxnSpPr>
        <p:spPr>
          <a:xfrm>
            <a:off x="8172400" y="4266682"/>
            <a:ext cx="0" cy="89051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 name="Egyenes összekötő nyíllal 3"/>
          <p:cNvCxnSpPr/>
          <p:nvPr/>
        </p:nvCxnSpPr>
        <p:spPr>
          <a:xfrm>
            <a:off x="6300192" y="1557745"/>
            <a:ext cx="0" cy="1098844"/>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 name="Téglalap 1">
            <a:extLst>
              <a:ext uri="{FF2B5EF4-FFF2-40B4-BE49-F238E27FC236}">
                <a16:creationId xmlns:a16="http://schemas.microsoft.com/office/drawing/2014/main" id="{CBFC0A89-EB2B-465B-A166-D025370FBD48}"/>
              </a:ext>
            </a:extLst>
          </p:cNvPr>
          <p:cNvSpPr/>
          <p:nvPr/>
        </p:nvSpPr>
        <p:spPr>
          <a:xfrm>
            <a:off x="833465" y="3168955"/>
            <a:ext cx="1944218" cy="3428398"/>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u-HU" sz="2400" b="1" dirty="0"/>
              <a:t>Célok</a:t>
            </a:r>
            <a:r>
              <a:rPr lang="hu-HU" sz="2400" b="1" dirty="0">
                <a:sym typeface="Wingdings" panose="05000000000000000000" pitchFamily="2" charset="2"/>
              </a:rPr>
              <a:t></a:t>
            </a:r>
            <a:endParaRPr lang="hu-HU" sz="2400" b="1" dirty="0"/>
          </a:p>
          <a:p>
            <a:pPr algn="ctr"/>
            <a:endParaRPr lang="hu-HU" sz="2400" b="1" dirty="0"/>
          </a:p>
          <a:p>
            <a:pPr algn="ctr"/>
            <a:endParaRPr lang="hu-HU" sz="2400" b="1" dirty="0"/>
          </a:p>
          <a:p>
            <a:pPr algn="ctr"/>
            <a:r>
              <a:rPr lang="hu-HU" sz="2400" b="1" dirty="0"/>
              <a:t>Hogyan, mi kell hozzá, hogy teljesüljön?</a:t>
            </a:r>
          </a:p>
        </p:txBody>
      </p:sp>
    </p:spTree>
    <p:extLst>
      <p:ext uri="{BB962C8B-B14F-4D97-AF65-F5344CB8AC3E}">
        <p14:creationId xmlns:p14="http://schemas.microsoft.com/office/powerpoint/2010/main" val="332206130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Shape 212"/>
          <p:cNvSpPr txBox="1"/>
          <p:nvPr/>
        </p:nvSpPr>
        <p:spPr>
          <a:xfrm>
            <a:off x="-665788" y="-133617"/>
            <a:ext cx="9126220" cy="988017"/>
          </a:xfrm>
          <a:prstGeom prst="rect">
            <a:avLst/>
          </a:prstGeom>
          <a:noFill/>
          <a:ln>
            <a:noFill/>
          </a:ln>
        </p:spPr>
        <p:txBody>
          <a:bodyPr wrap="square" lIns="91425" tIns="91425" rIns="91425" bIns="91425" anchor="t" anchorCtr="0">
            <a:noAutofit/>
          </a:bodyPr>
          <a:lstStyle/>
          <a:p>
            <a:pPr algn="ctr">
              <a:spcBef>
                <a:spcPts val="0"/>
              </a:spcBef>
            </a:pPr>
            <a:r>
              <a:rPr lang="hu" sz="2800" b="1" dirty="0">
                <a:latin typeface="Times New Roman"/>
                <a:ea typeface="Times New Roman"/>
                <a:cs typeface="Times New Roman"/>
                <a:sym typeface="Times New Roman"/>
              </a:rPr>
              <a:t>Bethlen István miniszterelnöksége </a:t>
            </a:r>
          </a:p>
          <a:p>
            <a:pPr algn="ctr">
              <a:spcBef>
                <a:spcPts val="0"/>
              </a:spcBef>
            </a:pPr>
            <a:r>
              <a:rPr lang="hu" sz="2800" b="1" dirty="0">
                <a:latin typeface="Times New Roman"/>
                <a:ea typeface="Times New Roman"/>
                <a:cs typeface="Times New Roman"/>
                <a:sym typeface="Times New Roman"/>
              </a:rPr>
              <a:t>(1921-31)</a:t>
            </a:r>
          </a:p>
        </p:txBody>
      </p:sp>
      <p:pic>
        <p:nvPicPr>
          <p:cNvPr id="213" name="Shape 213"/>
          <p:cNvPicPr preferRelativeResize="0"/>
          <p:nvPr/>
        </p:nvPicPr>
        <p:blipFill>
          <a:blip r:embed="rId3" cstate="print">
            <a:alphaModFix/>
          </a:blip>
          <a:stretch>
            <a:fillRect/>
          </a:stretch>
        </p:blipFill>
        <p:spPr>
          <a:xfrm>
            <a:off x="-665788" y="485068"/>
            <a:ext cx="3726580" cy="4874686"/>
          </a:xfrm>
          <a:prstGeom prst="rect">
            <a:avLst/>
          </a:prstGeom>
          <a:noFill/>
          <a:ln>
            <a:noFill/>
          </a:ln>
        </p:spPr>
      </p:pic>
      <p:sp>
        <p:nvSpPr>
          <p:cNvPr id="214" name="Shape 214"/>
          <p:cNvSpPr txBox="1"/>
          <p:nvPr/>
        </p:nvSpPr>
        <p:spPr>
          <a:xfrm>
            <a:off x="4427770" y="425872"/>
            <a:ext cx="4701828" cy="1970763"/>
          </a:xfrm>
          <a:prstGeom prst="rect">
            <a:avLst/>
          </a:prstGeom>
          <a:noFill/>
          <a:ln>
            <a:noFill/>
          </a:ln>
        </p:spPr>
        <p:txBody>
          <a:bodyPr wrap="square" lIns="91425" tIns="91425" rIns="91425" bIns="91425" anchor="t" anchorCtr="0">
            <a:noAutofit/>
          </a:bodyPr>
          <a:lstStyle/>
          <a:p>
            <a:pPr algn="ctr">
              <a:spcBef>
                <a:spcPts val="0"/>
              </a:spcBef>
            </a:pPr>
            <a:r>
              <a:rPr lang="hu" sz="2800" b="1" dirty="0">
                <a:latin typeface="Times New Roman"/>
                <a:ea typeface="Times New Roman"/>
                <a:cs typeface="Times New Roman"/>
                <a:sym typeface="Times New Roman"/>
              </a:rPr>
              <a:t>KONSZOLIDÁCIÓ</a:t>
            </a:r>
          </a:p>
          <a:p>
            <a:pPr>
              <a:spcBef>
                <a:spcPts val="0"/>
              </a:spcBef>
            </a:pPr>
            <a:endParaRPr sz="1700" dirty="0">
              <a:latin typeface="Times New Roman"/>
              <a:ea typeface="Times New Roman"/>
              <a:cs typeface="Times New Roman"/>
              <a:sym typeface="Times New Roman"/>
            </a:endParaRPr>
          </a:p>
          <a:p>
            <a:pPr>
              <a:spcBef>
                <a:spcPts val="0"/>
              </a:spcBef>
            </a:pPr>
            <a:endParaRPr sz="1700" dirty="0">
              <a:latin typeface="Times New Roman"/>
              <a:ea typeface="Times New Roman"/>
              <a:cs typeface="Times New Roman"/>
              <a:sym typeface="Times New Roman"/>
            </a:endParaRPr>
          </a:p>
        </p:txBody>
      </p:sp>
      <p:sp>
        <p:nvSpPr>
          <p:cNvPr id="215" name="Shape 215"/>
          <p:cNvSpPr/>
          <p:nvPr/>
        </p:nvSpPr>
        <p:spPr>
          <a:xfrm rot="-2125715">
            <a:off x="3804054" y="1330211"/>
            <a:ext cx="1870960" cy="375833"/>
          </a:xfrm>
          <a:prstGeom prst="leftArrow">
            <a:avLst>
              <a:gd name="adj1" fmla="val 50000"/>
              <a:gd name="adj2" fmla="val 50000"/>
            </a:avLst>
          </a:prstGeom>
          <a:solidFill>
            <a:srgbClr val="FF0000"/>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a:spcBef>
                <a:spcPts val="0"/>
              </a:spcBef>
            </a:pPr>
            <a:endParaRPr>
              <a:solidFill>
                <a:srgbClr val="FF0000"/>
              </a:solidFill>
            </a:endParaRPr>
          </a:p>
        </p:txBody>
      </p:sp>
      <p:sp>
        <p:nvSpPr>
          <p:cNvPr id="216" name="Shape 216"/>
          <p:cNvSpPr/>
          <p:nvPr/>
        </p:nvSpPr>
        <p:spPr>
          <a:xfrm rot="-5400000">
            <a:off x="5709979" y="1359626"/>
            <a:ext cx="1274829" cy="535516"/>
          </a:xfrm>
          <a:prstGeom prst="leftArrow">
            <a:avLst>
              <a:gd name="adj1" fmla="val 50000"/>
              <a:gd name="adj2" fmla="val 50000"/>
            </a:avLst>
          </a:prstGeom>
          <a:solidFill>
            <a:schemeClr val="tx1"/>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a:spcBef>
                <a:spcPts val="0"/>
              </a:spcBef>
            </a:pPr>
            <a:endParaRPr/>
          </a:p>
        </p:txBody>
      </p:sp>
      <p:sp>
        <p:nvSpPr>
          <p:cNvPr id="217" name="Shape 217"/>
          <p:cNvSpPr/>
          <p:nvPr/>
        </p:nvSpPr>
        <p:spPr>
          <a:xfrm rot="-8100000">
            <a:off x="6780813" y="1497088"/>
            <a:ext cx="2136835" cy="397930"/>
          </a:xfrm>
          <a:prstGeom prst="leftArrow">
            <a:avLst>
              <a:gd name="adj1" fmla="val 50000"/>
              <a:gd name="adj2" fmla="val 50000"/>
            </a:avLst>
          </a:prstGeom>
          <a:solidFill>
            <a:srgbClr val="339966"/>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a:spcBef>
                <a:spcPts val="0"/>
              </a:spcBef>
            </a:pPr>
            <a:endParaRPr/>
          </a:p>
        </p:txBody>
      </p:sp>
      <p:sp>
        <p:nvSpPr>
          <p:cNvPr id="218" name="Shape 218"/>
          <p:cNvSpPr txBox="1"/>
          <p:nvPr/>
        </p:nvSpPr>
        <p:spPr>
          <a:xfrm>
            <a:off x="1685738" y="2041787"/>
            <a:ext cx="2879043" cy="3951274"/>
          </a:xfrm>
          <a:prstGeom prst="rect">
            <a:avLst/>
          </a:prstGeom>
          <a:solidFill>
            <a:schemeClr val="accent1">
              <a:lumMod val="20000"/>
              <a:lumOff val="80000"/>
            </a:schemeClr>
          </a:solidFill>
          <a:ln>
            <a:noFill/>
          </a:ln>
        </p:spPr>
        <p:txBody>
          <a:bodyPr wrap="square" lIns="91425" tIns="91425" rIns="91425" bIns="91425" anchor="t" anchorCtr="0">
            <a:noAutofit/>
          </a:bodyPr>
          <a:lstStyle/>
          <a:p>
            <a:pPr>
              <a:spcBef>
                <a:spcPts val="0"/>
              </a:spcBef>
            </a:pPr>
            <a:r>
              <a:rPr lang="hu" sz="2400" b="1" dirty="0">
                <a:solidFill>
                  <a:srgbClr val="FF0000"/>
                </a:solidFill>
                <a:latin typeface="Times New Roman"/>
                <a:ea typeface="Times New Roman"/>
                <a:cs typeface="Times New Roman"/>
                <a:sym typeface="Times New Roman"/>
              </a:rPr>
              <a:t>BELPOLITIKA</a:t>
            </a:r>
            <a:br>
              <a:rPr lang="hu" sz="2400" dirty="0">
                <a:solidFill>
                  <a:srgbClr val="FF0000"/>
                </a:solidFill>
                <a:latin typeface="Times New Roman"/>
                <a:ea typeface="Times New Roman"/>
                <a:cs typeface="Times New Roman"/>
                <a:sym typeface="Times New Roman"/>
              </a:rPr>
            </a:br>
            <a:r>
              <a:rPr lang="hu" sz="2200" dirty="0">
                <a:latin typeface="Times New Roman"/>
                <a:ea typeface="Times New Roman"/>
                <a:cs typeface="Times New Roman"/>
                <a:sym typeface="Times New Roman"/>
              </a:rPr>
              <a:t>Ellenforradalmi rendszer= korlátozott parlamentarizmus, államforma megszilárdítása</a:t>
            </a:r>
          </a:p>
          <a:p>
            <a:pPr>
              <a:spcBef>
                <a:spcPts val="0"/>
              </a:spcBef>
            </a:pPr>
            <a:endParaRPr lang="hu" sz="2400" dirty="0">
              <a:latin typeface="Times New Roman"/>
              <a:ea typeface="Times New Roman"/>
              <a:cs typeface="Times New Roman"/>
              <a:sym typeface="Times New Roman"/>
            </a:endParaRPr>
          </a:p>
          <a:p>
            <a:pPr>
              <a:spcBef>
                <a:spcPts val="0"/>
              </a:spcBef>
            </a:pPr>
            <a:endParaRPr lang="hu" sz="2400" dirty="0">
              <a:latin typeface="Times New Roman"/>
              <a:ea typeface="Times New Roman"/>
              <a:cs typeface="Times New Roman"/>
              <a:sym typeface="Times New Roman"/>
            </a:endParaRPr>
          </a:p>
          <a:p>
            <a:pPr>
              <a:spcBef>
                <a:spcPts val="0"/>
              </a:spcBef>
            </a:pPr>
            <a:r>
              <a:rPr lang="hu" sz="2400" dirty="0">
                <a:latin typeface="Times New Roman"/>
                <a:ea typeface="Times New Roman"/>
                <a:cs typeface="Times New Roman"/>
                <a:sym typeface="Times New Roman"/>
              </a:rPr>
              <a:t>Erős kormányképes </a:t>
            </a:r>
            <a:r>
              <a:rPr lang="hu" sz="2400" b="1" dirty="0">
                <a:latin typeface="Times New Roman"/>
                <a:ea typeface="Times New Roman"/>
                <a:cs typeface="Times New Roman"/>
                <a:sym typeface="Times New Roman"/>
              </a:rPr>
              <a:t>párt</a:t>
            </a:r>
            <a:r>
              <a:rPr lang="hu" sz="2400" dirty="0">
                <a:latin typeface="Times New Roman"/>
                <a:ea typeface="Times New Roman"/>
                <a:cs typeface="Times New Roman"/>
                <a:sym typeface="Times New Roman"/>
              </a:rPr>
              <a:t> megszervezése+ választási rendszer</a:t>
            </a:r>
          </a:p>
        </p:txBody>
      </p:sp>
      <p:sp>
        <p:nvSpPr>
          <p:cNvPr id="219" name="Shape 219"/>
          <p:cNvSpPr txBox="1"/>
          <p:nvPr/>
        </p:nvSpPr>
        <p:spPr>
          <a:xfrm>
            <a:off x="4432806" y="1782258"/>
            <a:ext cx="2884274" cy="4814485"/>
          </a:xfrm>
          <a:prstGeom prst="rect">
            <a:avLst/>
          </a:prstGeom>
          <a:solidFill>
            <a:schemeClr val="tx1"/>
          </a:solidFill>
          <a:ln>
            <a:noFill/>
          </a:ln>
        </p:spPr>
        <p:txBody>
          <a:bodyPr wrap="square" lIns="91425" tIns="91425" rIns="91425" bIns="91425" anchor="t" anchorCtr="0">
            <a:noAutofit/>
          </a:bodyPr>
          <a:lstStyle/>
          <a:p>
            <a:pPr>
              <a:spcBef>
                <a:spcPts val="0"/>
              </a:spcBef>
            </a:pPr>
            <a:r>
              <a:rPr lang="hu" sz="2400" b="1" dirty="0">
                <a:solidFill>
                  <a:schemeClr val="bg1"/>
                </a:solidFill>
                <a:latin typeface="Times New Roman"/>
                <a:ea typeface="Times New Roman"/>
                <a:cs typeface="Times New Roman"/>
                <a:sym typeface="Times New Roman"/>
              </a:rPr>
              <a:t>KÜLPOLITIKA</a:t>
            </a:r>
          </a:p>
          <a:p>
            <a:pPr>
              <a:spcBef>
                <a:spcPts val="0"/>
              </a:spcBef>
            </a:pPr>
            <a:r>
              <a:rPr lang="hu" sz="2400" b="1" dirty="0">
                <a:solidFill>
                  <a:schemeClr val="bg1"/>
                </a:solidFill>
                <a:latin typeface="Times New Roman"/>
                <a:ea typeface="Times New Roman"/>
                <a:cs typeface="Times New Roman"/>
                <a:sym typeface="Times New Roman"/>
              </a:rPr>
              <a:t>Revízió?</a:t>
            </a:r>
            <a:r>
              <a:rPr lang="hu" sz="2400" b="1" dirty="0">
                <a:solidFill>
                  <a:schemeClr val="bg1"/>
                </a:solidFill>
                <a:latin typeface="Times New Roman"/>
                <a:ea typeface="Times New Roman"/>
                <a:cs typeface="Times New Roman"/>
                <a:sym typeface="Wingdings" panose="05000000000000000000" pitchFamily="2" charset="2"/>
              </a:rPr>
              <a:t></a:t>
            </a:r>
          </a:p>
          <a:p>
            <a:pPr>
              <a:spcBef>
                <a:spcPts val="0"/>
              </a:spcBef>
            </a:pPr>
            <a:r>
              <a:rPr lang="hu" sz="2400" dirty="0">
                <a:solidFill>
                  <a:schemeClr val="bg1"/>
                </a:solidFill>
                <a:latin typeface="Times New Roman"/>
                <a:ea typeface="Times New Roman"/>
                <a:cs typeface="Times New Roman"/>
                <a:sym typeface="Wingdings" panose="05000000000000000000" pitchFamily="2" charset="2"/>
              </a:rPr>
              <a:t>Inkább az e</a:t>
            </a:r>
            <a:r>
              <a:rPr lang="hu" sz="2400" dirty="0">
                <a:solidFill>
                  <a:schemeClr val="bg1"/>
                </a:solidFill>
                <a:latin typeface="Times New Roman"/>
                <a:ea typeface="Times New Roman"/>
                <a:cs typeface="Times New Roman"/>
                <a:sym typeface="Times New Roman"/>
              </a:rPr>
              <a:t>lszigeteltség megszüntetése</a:t>
            </a:r>
          </a:p>
          <a:p>
            <a:pPr>
              <a:spcBef>
                <a:spcPts val="0"/>
              </a:spcBef>
            </a:pPr>
            <a:endParaRPr lang="hu" sz="2400" dirty="0">
              <a:solidFill>
                <a:schemeClr val="bg1"/>
              </a:solidFill>
              <a:latin typeface="Times New Roman"/>
              <a:ea typeface="Times New Roman"/>
              <a:cs typeface="Times New Roman"/>
              <a:sym typeface="Times New Roman"/>
            </a:endParaRPr>
          </a:p>
          <a:p>
            <a:pPr>
              <a:spcBef>
                <a:spcPts val="0"/>
              </a:spcBef>
            </a:pPr>
            <a:r>
              <a:rPr lang="hu-HU" sz="2400" dirty="0">
                <a:solidFill>
                  <a:schemeClr val="bg1"/>
                </a:solidFill>
                <a:latin typeface="Times New Roman"/>
                <a:ea typeface="Times New Roman"/>
                <a:cs typeface="Times New Roman"/>
                <a:sym typeface="Times New Roman"/>
              </a:rPr>
              <a:t>1. E</a:t>
            </a:r>
            <a:r>
              <a:rPr lang="hu" sz="2400" dirty="0">
                <a:solidFill>
                  <a:schemeClr val="bg1"/>
                </a:solidFill>
                <a:latin typeface="Times New Roman"/>
                <a:ea typeface="Times New Roman"/>
                <a:cs typeface="Times New Roman"/>
                <a:sym typeface="Times New Roman"/>
              </a:rPr>
              <a:t>lvárások teljesítése</a:t>
            </a:r>
            <a:r>
              <a:rPr lang="hu" sz="2400" dirty="0">
                <a:solidFill>
                  <a:schemeClr val="bg1"/>
                </a:solidFill>
                <a:latin typeface="Times New Roman"/>
                <a:ea typeface="Times New Roman"/>
                <a:cs typeface="Times New Roman"/>
                <a:sym typeface="Wingdings" panose="05000000000000000000" pitchFamily="2" charset="2"/>
              </a:rPr>
              <a:t></a:t>
            </a:r>
          </a:p>
          <a:p>
            <a:pPr>
              <a:spcBef>
                <a:spcPts val="0"/>
              </a:spcBef>
            </a:pPr>
            <a:r>
              <a:rPr lang="hu" sz="2400" dirty="0">
                <a:solidFill>
                  <a:schemeClr val="bg1"/>
                </a:solidFill>
                <a:latin typeface="Times New Roman"/>
                <a:ea typeface="Times New Roman"/>
                <a:cs typeface="Times New Roman"/>
                <a:sym typeface="Wingdings" panose="05000000000000000000" pitchFamily="2" charset="2"/>
              </a:rPr>
              <a:t>Népszövetségi felvétel</a:t>
            </a:r>
          </a:p>
          <a:p>
            <a:pPr>
              <a:spcBef>
                <a:spcPts val="0"/>
              </a:spcBef>
            </a:pPr>
            <a:r>
              <a:rPr lang="hu" sz="2400" dirty="0">
                <a:solidFill>
                  <a:schemeClr val="bg1"/>
                </a:solidFill>
                <a:latin typeface="Times New Roman"/>
                <a:ea typeface="Times New Roman"/>
                <a:cs typeface="Times New Roman"/>
                <a:sym typeface="Wingdings" panose="05000000000000000000" pitchFamily="2" charset="2"/>
              </a:rPr>
              <a:t>2. </a:t>
            </a:r>
            <a:r>
              <a:rPr lang="hu-HU" sz="2400" dirty="0">
                <a:solidFill>
                  <a:schemeClr val="bg1"/>
                </a:solidFill>
                <a:latin typeface="Times New Roman"/>
                <a:ea typeface="Times New Roman"/>
                <a:cs typeface="Times New Roman"/>
                <a:sym typeface="Wingdings" panose="05000000000000000000" pitchFamily="2" charset="2"/>
              </a:rPr>
              <a:t>T</a:t>
            </a:r>
            <a:r>
              <a:rPr lang="hu" sz="2400" dirty="0">
                <a:solidFill>
                  <a:schemeClr val="bg1"/>
                </a:solidFill>
                <a:latin typeface="Times New Roman"/>
                <a:ea typeface="Times New Roman"/>
                <a:cs typeface="Times New Roman"/>
                <a:sym typeface="Wingdings" panose="05000000000000000000" pitchFamily="2" charset="2"/>
              </a:rPr>
              <a:t>ámogató keresés </a:t>
            </a:r>
          </a:p>
          <a:p>
            <a:pPr>
              <a:spcBef>
                <a:spcPts val="0"/>
              </a:spcBef>
            </a:pPr>
            <a:r>
              <a:rPr lang="hu" sz="2400" dirty="0">
                <a:solidFill>
                  <a:schemeClr val="bg1"/>
                </a:solidFill>
                <a:latin typeface="Times New Roman"/>
                <a:ea typeface="Times New Roman"/>
                <a:cs typeface="Times New Roman"/>
                <a:sym typeface="Wingdings" panose="05000000000000000000" pitchFamily="2" charset="2"/>
              </a:rPr>
              <a:t>Olaszo.?</a:t>
            </a:r>
            <a:endParaRPr lang="hu" sz="2400" dirty="0">
              <a:solidFill>
                <a:schemeClr val="bg1"/>
              </a:solidFill>
              <a:latin typeface="Times New Roman"/>
              <a:ea typeface="Times New Roman"/>
              <a:cs typeface="Times New Roman"/>
              <a:sym typeface="Times New Roman"/>
            </a:endParaRPr>
          </a:p>
        </p:txBody>
      </p:sp>
      <p:sp>
        <p:nvSpPr>
          <p:cNvPr id="220" name="Shape 220"/>
          <p:cNvSpPr txBox="1"/>
          <p:nvPr/>
        </p:nvSpPr>
        <p:spPr>
          <a:xfrm>
            <a:off x="6516217" y="2822507"/>
            <a:ext cx="2622556" cy="3840992"/>
          </a:xfrm>
          <a:prstGeom prst="rect">
            <a:avLst/>
          </a:prstGeom>
          <a:solidFill>
            <a:schemeClr val="accent3">
              <a:lumMod val="20000"/>
              <a:lumOff val="80000"/>
            </a:schemeClr>
          </a:solidFill>
          <a:ln>
            <a:noFill/>
          </a:ln>
        </p:spPr>
        <p:txBody>
          <a:bodyPr wrap="square" lIns="91425" tIns="91425" rIns="91425" bIns="91425" anchor="t" anchorCtr="0">
            <a:noAutofit/>
          </a:bodyPr>
          <a:lstStyle/>
          <a:p>
            <a:pPr>
              <a:spcBef>
                <a:spcPts val="0"/>
              </a:spcBef>
            </a:pPr>
            <a:r>
              <a:rPr lang="hu" sz="2400" b="1" dirty="0">
                <a:solidFill>
                  <a:srgbClr val="339966"/>
                </a:solidFill>
                <a:latin typeface="Times New Roman"/>
                <a:ea typeface="Times New Roman"/>
                <a:cs typeface="Times New Roman"/>
                <a:sym typeface="Times New Roman"/>
              </a:rPr>
              <a:t>GAZDASÁG</a:t>
            </a:r>
            <a:br>
              <a:rPr lang="hu" sz="2400" dirty="0">
                <a:solidFill>
                  <a:srgbClr val="E69138"/>
                </a:solidFill>
                <a:latin typeface="Times New Roman"/>
                <a:ea typeface="Times New Roman"/>
                <a:cs typeface="Times New Roman"/>
                <a:sym typeface="Times New Roman"/>
              </a:rPr>
            </a:br>
            <a:r>
              <a:rPr lang="hu" sz="2400" dirty="0">
                <a:latin typeface="Times New Roman"/>
                <a:ea typeface="Times New Roman"/>
                <a:cs typeface="Times New Roman"/>
                <a:sym typeface="Times New Roman"/>
              </a:rPr>
              <a:t>Infláció leküzdése, piac szerzés</a:t>
            </a:r>
          </a:p>
          <a:p>
            <a:pPr>
              <a:spcBef>
                <a:spcPts val="0"/>
              </a:spcBef>
            </a:pPr>
            <a:endParaRPr lang="hu" sz="2400" dirty="0">
              <a:latin typeface="Times New Roman"/>
              <a:ea typeface="Times New Roman"/>
              <a:cs typeface="Times New Roman"/>
              <a:sym typeface="Times New Roman"/>
            </a:endParaRPr>
          </a:p>
          <a:p>
            <a:pPr>
              <a:spcBef>
                <a:spcPts val="0"/>
              </a:spcBef>
            </a:pPr>
            <a:r>
              <a:rPr lang="hu" sz="2400" dirty="0">
                <a:latin typeface="Times New Roman"/>
                <a:ea typeface="Times New Roman"/>
                <a:cs typeface="Times New Roman"/>
                <a:sym typeface="Times New Roman"/>
              </a:rPr>
              <a:t>1.Honnan lesz pénz erre?</a:t>
            </a:r>
            <a:r>
              <a:rPr lang="hu" sz="2400" dirty="0">
                <a:latin typeface="Times New Roman"/>
                <a:ea typeface="Times New Roman"/>
                <a:cs typeface="Times New Roman"/>
                <a:sym typeface="Wingdings" panose="05000000000000000000" pitchFamily="2" charset="2"/>
              </a:rPr>
              <a:t></a:t>
            </a:r>
          </a:p>
          <a:p>
            <a:pPr>
              <a:spcBef>
                <a:spcPts val="0"/>
              </a:spcBef>
            </a:pPr>
            <a:r>
              <a:rPr lang="hu-HU" sz="2400" dirty="0">
                <a:latin typeface="Times New Roman"/>
                <a:ea typeface="Times New Roman"/>
                <a:cs typeface="Times New Roman"/>
                <a:sym typeface="Wingdings" panose="05000000000000000000" pitchFamily="2" charset="2"/>
              </a:rPr>
              <a:t>H</a:t>
            </a:r>
            <a:r>
              <a:rPr lang="hu" sz="2400" dirty="0">
                <a:latin typeface="Times New Roman"/>
                <a:ea typeface="Times New Roman"/>
                <a:cs typeface="Times New Roman"/>
                <a:sym typeface="Wingdings" panose="05000000000000000000" pitchFamily="2" charset="2"/>
              </a:rPr>
              <a:t>itel</a:t>
            </a:r>
          </a:p>
          <a:p>
            <a:pPr>
              <a:spcBef>
                <a:spcPts val="0"/>
              </a:spcBef>
            </a:pPr>
            <a:r>
              <a:rPr lang="hu" sz="2400" dirty="0">
                <a:latin typeface="Times New Roman"/>
                <a:ea typeface="Times New Roman"/>
                <a:cs typeface="Times New Roman"/>
                <a:sym typeface="Wingdings" panose="05000000000000000000" pitchFamily="2" charset="2"/>
              </a:rPr>
              <a:t>2.Külkereskedelmi partner</a:t>
            </a:r>
            <a:endParaRPr lang="hu" sz="2400" dirty="0">
              <a:latin typeface="Times New Roman"/>
              <a:ea typeface="Times New Roman"/>
              <a:cs typeface="Times New Roman"/>
              <a:sym typeface="Times New Roman"/>
            </a:endParaRPr>
          </a:p>
        </p:txBody>
      </p:sp>
      <p:cxnSp>
        <p:nvCxnSpPr>
          <p:cNvPr id="3" name="Egyenes összekötő nyíllal 2"/>
          <p:cNvCxnSpPr/>
          <p:nvPr/>
        </p:nvCxnSpPr>
        <p:spPr>
          <a:xfrm>
            <a:off x="3868335" y="3919406"/>
            <a:ext cx="0" cy="77089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Egyenes összekötő nyíllal 13"/>
          <p:cNvCxnSpPr>
            <a:cxnSpLocks/>
          </p:cNvCxnSpPr>
          <p:nvPr/>
        </p:nvCxnSpPr>
        <p:spPr>
          <a:xfrm>
            <a:off x="8676456" y="3657270"/>
            <a:ext cx="0" cy="806866"/>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 name="Egyenes összekötő nyíllal 3"/>
          <p:cNvCxnSpPr>
            <a:stCxn id="216" idx="3"/>
          </p:cNvCxnSpPr>
          <p:nvPr/>
        </p:nvCxnSpPr>
        <p:spPr>
          <a:xfrm flipH="1">
            <a:off x="6347393" y="989970"/>
            <a:ext cx="1" cy="792288"/>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 name="Téglalap 1">
            <a:extLst>
              <a:ext uri="{FF2B5EF4-FFF2-40B4-BE49-F238E27FC236}">
                <a16:creationId xmlns:a16="http://schemas.microsoft.com/office/drawing/2014/main" id="{CBFC0A89-EB2B-465B-A166-D025370FBD48}"/>
              </a:ext>
            </a:extLst>
          </p:cNvPr>
          <p:cNvSpPr/>
          <p:nvPr/>
        </p:nvSpPr>
        <p:spPr>
          <a:xfrm>
            <a:off x="31575" y="3235101"/>
            <a:ext cx="1638094" cy="3428398"/>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u-HU" sz="2400" b="1" dirty="0"/>
              <a:t>Célok</a:t>
            </a:r>
            <a:r>
              <a:rPr lang="hu-HU" sz="2400" b="1" dirty="0">
                <a:sym typeface="Wingdings" panose="05000000000000000000" pitchFamily="2" charset="2"/>
              </a:rPr>
              <a:t></a:t>
            </a:r>
            <a:endParaRPr lang="hu-HU" sz="2400" b="1" dirty="0"/>
          </a:p>
          <a:p>
            <a:pPr algn="ctr"/>
            <a:endParaRPr lang="hu-HU" sz="2400" b="1" dirty="0"/>
          </a:p>
          <a:p>
            <a:pPr algn="ctr"/>
            <a:endParaRPr lang="hu-HU" sz="2400" b="1" dirty="0"/>
          </a:p>
          <a:p>
            <a:pPr algn="ctr"/>
            <a:r>
              <a:rPr lang="hu-HU" sz="2400" b="1" dirty="0"/>
              <a:t>Hogyan, mi kell hozzá, hogy teljesüljön?</a:t>
            </a:r>
          </a:p>
        </p:txBody>
      </p:sp>
      <p:sp>
        <p:nvSpPr>
          <p:cNvPr id="5" name="Ellipszis 4"/>
          <p:cNvSpPr/>
          <p:nvPr/>
        </p:nvSpPr>
        <p:spPr>
          <a:xfrm>
            <a:off x="1988115" y="5978439"/>
            <a:ext cx="2379803" cy="68506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u-HU" sz="2800" b="1" dirty="0"/>
              <a:t>Király?</a:t>
            </a:r>
          </a:p>
        </p:txBody>
      </p:sp>
    </p:spTree>
    <p:extLst>
      <p:ext uri="{BB962C8B-B14F-4D97-AF65-F5344CB8AC3E}">
        <p14:creationId xmlns:p14="http://schemas.microsoft.com/office/powerpoint/2010/main" val="1735014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8">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9">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19">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19">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19">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19">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19">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20">
                                            <p:txEl>
                                              <p:pRg st="0" end="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4"/>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20">
                                            <p:txEl>
                                              <p:pRg st="2" end="2"/>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20">
                                            <p:txEl>
                                              <p:pRg st="3" end="3"/>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220">
                                            <p:txEl>
                                              <p:pRg st="4" end="4"/>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745A3EA4-4D45-4EC0-AD95-0B171752428A}"/>
              </a:ext>
            </a:extLst>
          </p:cNvPr>
          <p:cNvSpPr>
            <a:spLocks noGrp="1"/>
          </p:cNvSpPr>
          <p:nvPr>
            <p:ph type="title"/>
          </p:nvPr>
        </p:nvSpPr>
        <p:spPr>
          <a:xfrm>
            <a:off x="323528" y="274638"/>
            <a:ext cx="8363272" cy="2434282"/>
          </a:xfrm>
        </p:spPr>
        <p:txBody>
          <a:bodyPr/>
          <a:lstStyle/>
          <a:p>
            <a:r>
              <a:rPr lang="hu-HU" b="1" dirty="0"/>
              <a:t>A béke aláírása és ratifikálása mellett/után is milyen rendezendő kérdések maradtak 1920 körül?</a:t>
            </a:r>
          </a:p>
        </p:txBody>
      </p:sp>
      <p:sp>
        <p:nvSpPr>
          <p:cNvPr id="3" name="Tartalom helye 2">
            <a:extLst>
              <a:ext uri="{FF2B5EF4-FFF2-40B4-BE49-F238E27FC236}">
                <a16:creationId xmlns:a16="http://schemas.microsoft.com/office/drawing/2014/main" id="{2A7785E2-2B7D-486F-8E71-FEBCE2FAA99E}"/>
              </a:ext>
            </a:extLst>
          </p:cNvPr>
          <p:cNvSpPr>
            <a:spLocks noGrp="1"/>
          </p:cNvSpPr>
          <p:nvPr>
            <p:ph idx="1"/>
          </p:nvPr>
        </p:nvSpPr>
        <p:spPr>
          <a:xfrm>
            <a:off x="611560" y="3212976"/>
            <a:ext cx="8075240" cy="2913187"/>
          </a:xfrm>
        </p:spPr>
        <p:txBody>
          <a:bodyPr/>
          <a:lstStyle/>
          <a:p>
            <a:pPr algn="ctr"/>
            <a:r>
              <a:rPr lang="hu-HU" sz="5400" b="1" dirty="0"/>
              <a:t>A konszolidáció kora</a:t>
            </a:r>
          </a:p>
        </p:txBody>
      </p:sp>
    </p:spTree>
    <p:extLst>
      <p:ext uri="{BB962C8B-B14F-4D97-AF65-F5344CB8AC3E}">
        <p14:creationId xmlns:p14="http://schemas.microsoft.com/office/powerpoint/2010/main" val="110043994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pic>
        <p:nvPicPr>
          <p:cNvPr id="227" name="Shape 227"/>
          <p:cNvPicPr preferRelativeResize="0"/>
          <p:nvPr/>
        </p:nvPicPr>
        <p:blipFill>
          <a:blip r:embed="rId3" cstate="print">
            <a:alphaModFix/>
          </a:blip>
          <a:stretch>
            <a:fillRect/>
          </a:stretch>
        </p:blipFill>
        <p:spPr>
          <a:xfrm>
            <a:off x="4427984" y="-315416"/>
            <a:ext cx="4932040" cy="3573016"/>
          </a:xfrm>
          <a:prstGeom prst="rect">
            <a:avLst/>
          </a:prstGeom>
          <a:noFill/>
          <a:ln>
            <a:noFill/>
          </a:ln>
        </p:spPr>
      </p:pic>
      <p:sp>
        <p:nvSpPr>
          <p:cNvPr id="225" name="Shape 225"/>
          <p:cNvSpPr txBox="1"/>
          <p:nvPr/>
        </p:nvSpPr>
        <p:spPr>
          <a:xfrm>
            <a:off x="251521" y="0"/>
            <a:ext cx="4032447" cy="1638625"/>
          </a:xfrm>
          <a:prstGeom prst="rect">
            <a:avLst/>
          </a:prstGeom>
          <a:noFill/>
          <a:ln>
            <a:noFill/>
          </a:ln>
        </p:spPr>
        <p:txBody>
          <a:bodyPr wrap="square" lIns="91425" tIns="91425" rIns="91425" bIns="91425" anchor="t" anchorCtr="0">
            <a:noAutofit/>
          </a:bodyPr>
          <a:lstStyle/>
          <a:p>
            <a:pPr>
              <a:spcBef>
                <a:spcPts val="0"/>
              </a:spcBef>
            </a:pPr>
            <a:r>
              <a:rPr lang="hu" sz="3200" b="1" dirty="0">
                <a:solidFill>
                  <a:srgbClr val="C00000"/>
                </a:solidFill>
                <a:latin typeface="Times New Roman"/>
                <a:ea typeface="Times New Roman"/>
                <a:cs typeface="Times New Roman"/>
                <a:sym typeface="Times New Roman"/>
              </a:rPr>
              <a:t>Belpolitika és külpolitika</a:t>
            </a:r>
          </a:p>
          <a:p>
            <a:pPr>
              <a:spcBef>
                <a:spcPts val="0"/>
              </a:spcBef>
            </a:pPr>
            <a:r>
              <a:rPr lang="hu-HU" sz="3200" b="1" dirty="0">
                <a:solidFill>
                  <a:srgbClr val="C00000"/>
                </a:solidFill>
                <a:latin typeface="Times New Roman"/>
                <a:ea typeface="Times New Roman"/>
                <a:cs typeface="Times New Roman"/>
                <a:sym typeface="Times New Roman"/>
              </a:rPr>
              <a:t>K</a:t>
            </a:r>
            <a:r>
              <a:rPr lang="hu" sz="3200" b="1" dirty="0">
                <a:solidFill>
                  <a:srgbClr val="C00000"/>
                </a:solidFill>
                <a:latin typeface="Times New Roman"/>
                <a:ea typeface="Times New Roman"/>
                <a:cs typeface="Times New Roman"/>
                <a:sym typeface="Times New Roman"/>
              </a:rPr>
              <a:t>onszolidációja Bethlen idején </a:t>
            </a:r>
          </a:p>
        </p:txBody>
      </p:sp>
      <p:pic>
        <p:nvPicPr>
          <p:cNvPr id="226" name="Shape 226"/>
          <p:cNvPicPr preferRelativeResize="0"/>
          <p:nvPr/>
        </p:nvPicPr>
        <p:blipFill>
          <a:blip r:embed="rId4" cstate="print">
            <a:alphaModFix/>
          </a:blip>
          <a:stretch>
            <a:fillRect/>
          </a:stretch>
        </p:blipFill>
        <p:spPr>
          <a:xfrm>
            <a:off x="-252536" y="2132856"/>
            <a:ext cx="5142724" cy="4110347"/>
          </a:xfrm>
          <a:prstGeom prst="rect">
            <a:avLst/>
          </a:prstGeom>
          <a:noFill/>
          <a:ln>
            <a:noFill/>
          </a:ln>
        </p:spPr>
      </p:pic>
      <p:sp>
        <p:nvSpPr>
          <p:cNvPr id="228" name="Shape 228"/>
          <p:cNvSpPr txBox="1"/>
          <p:nvPr/>
        </p:nvSpPr>
        <p:spPr>
          <a:xfrm>
            <a:off x="5292080" y="3257600"/>
            <a:ext cx="3770495" cy="1192000"/>
          </a:xfrm>
          <a:prstGeom prst="rect">
            <a:avLst/>
          </a:prstGeom>
          <a:noFill/>
          <a:ln>
            <a:noFill/>
          </a:ln>
        </p:spPr>
        <p:txBody>
          <a:bodyPr wrap="square" lIns="91425" tIns="91425" rIns="91425" bIns="91425" anchor="t" anchorCtr="0">
            <a:noAutofit/>
          </a:bodyPr>
          <a:lstStyle/>
          <a:p>
            <a:pPr>
              <a:spcBef>
                <a:spcPts val="0"/>
              </a:spcBef>
            </a:pPr>
            <a:r>
              <a:rPr lang="hu" sz="2400" b="1" dirty="0">
                <a:latin typeface="Times New Roman"/>
                <a:ea typeface="Times New Roman"/>
                <a:cs typeface="Times New Roman"/>
                <a:sym typeface="Times New Roman"/>
              </a:rPr>
              <a:t>1921. október 20.</a:t>
            </a:r>
            <a:r>
              <a:rPr lang="hu" sz="2400" dirty="0">
                <a:latin typeface="Times New Roman"/>
                <a:ea typeface="Times New Roman"/>
                <a:cs typeface="Times New Roman"/>
                <a:sym typeface="Times New Roman"/>
              </a:rPr>
              <a:t> – „Második királypuccs”</a:t>
            </a:r>
          </a:p>
          <a:p>
            <a:pPr>
              <a:spcBef>
                <a:spcPts val="0"/>
              </a:spcBef>
            </a:pPr>
            <a:r>
              <a:rPr lang="hu" sz="2400" dirty="0">
                <a:latin typeface="Times New Roman"/>
                <a:ea typeface="Times New Roman"/>
                <a:cs typeface="Times New Roman"/>
                <a:sym typeface="Times New Roman"/>
              </a:rPr>
              <a:t>Budaörsi csata </a:t>
            </a:r>
            <a:r>
              <a:rPr lang="hu" sz="2400" dirty="0">
                <a:latin typeface="Times New Roman"/>
                <a:ea typeface="Times New Roman"/>
                <a:cs typeface="Times New Roman"/>
                <a:sym typeface="Wingdings" panose="05000000000000000000" pitchFamily="2" charset="2"/>
              </a:rPr>
              <a:t></a:t>
            </a:r>
            <a:endParaRPr lang="hu" sz="2400" dirty="0">
              <a:latin typeface="Times New Roman"/>
              <a:ea typeface="Times New Roman"/>
              <a:cs typeface="Times New Roman"/>
              <a:sym typeface="Times New Roman"/>
            </a:endParaRPr>
          </a:p>
          <a:p>
            <a:pPr>
              <a:spcBef>
                <a:spcPts val="0"/>
              </a:spcBef>
            </a:pPr>
            <a:endParaRPr lang="hu" sz="2400" dirty="0">
              <a:latin typeface="Times New Roman"/>
              <a:ea typeface="Times New Roman"/>
              <a:cs typeface="Times New Roman"/>
              <a:sym typeface="Times New Roman"/>
            </a:endParaRPr>
          </a:p>
          <a:p>
            <a:pPr algn="ctr">
              <a:spcBef>
                <a:spcPts val="0"/>
              </a:spcBef>
            </a:pPr>
            <a:r>
              <a:rPr lang="hu" sz="2400" b="1" u="sng" dirty="0">
                <a:solidFill>
                  <a:srgbClr val="FF0000"/>
                </a:solidFill>
                <a:latin typeface="Times New Roman"/>
                <a:ea typeface="Times New Roman"/>
                <a:cs typeface="Times New Roman"/>
                <a:sym typeface="Times New Roman"/>
              </a:rPr>
              <a:t>HABSBURG-HÁZ TRÓNFOSZTÁSA</a:t>
            </a:r>
          </a:p>
          <a:p>
            <a:pPr algn="ctr">
              <a:spcBef>
                <a:spcPts val="0"/>
              </a:spcBef>
            </a:pPr>
            <a:r>
              <a:rPr lang="hu" sz="2400" dirty="0">
                <a:latin typeface="Times New Roman"/>
                <a:ea typeface="Times New Roman"/>
                <a:cs typeface="Times New Roman"/>
                <a:sym typeface="Times New Roman"/>
              </a:rPr>
              <a:t>(</a:t>
            </a:r>
            <a:r>
              <a:rPr lang="hu" sz="2400" i="1" dirty="0">
                <a:latin typeface="Times New Roman"/>
                <a:ea typeface="Times New Roman"/>
                <a:cs typeface="Times New Roman"/>
                <a:sym typeface="Times New Roman"/>
              </a:rPr>
              <a:t>“király nélküli királyság”</a:t>
            </a:r>
            <a:r>
              <a:rPr lang="hu" sz="2400" dirty="0">
                <a:latin typeface="Times New Roman"/>
                <a:ea typeface="Times New Roman"/>
                <a:cs typeface="Times New Roman"/>
                <a:sym typeface="Times New Roman"/>
              </a:rPr>
              <a:t>)</a:t>
            </a:r>
          </a:p>
        </p:txBody>
      </p:sp>
    </p:spTree>
    <p:extLst>
      <p:ext uri="{BB962C8B-B14F-4D97-AF65-F5344CB8AC3E}">
        <p14:creationId xmlns:p14="http://schemas.microsoft.com/office/powerpoint/2010/main" val="4201069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8">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28">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2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a:xfrm>
            <a:off x="457200" y="0"/>
            <a:ext cx="8686800" cy="2276872"/>
          </a:xfrm>
        </p:spPr>
        <p:txBody>
          <a:bodyPr/>
          <a:lstStyle/>
          <a:p>
            <a:r>
              <a:rPr lang="hu" sz="3200" b="1" dirty="0">
                <a:solidFill>
                  <a:srgbClr val="C00000"/>
                </a:solidFill>
                <a:latin typeface="Times New Roman"/>
                <a:ea typeface="Times New Roman"/>
                <a:cs typeface="Times New Roman"/>
                <a:sym typeface="Times New Roman"/>
              </a:rPr>
              <a:t>Belpolitika konszolidációja </a:t>
            </a:r>
            <a:br>
              <a:rPr lang="hu" sz="3200" b="1" dirty="0">
                <a:solidFill>
                  <a:srgbClr val="C00000"/>
                </a:solidFill>
                <a:latin typeface="Times New Roman"/>
                <a:ea typeface="Times New Roman"/>
                <a:cs typeface="Times New Roman"/>
                <a:sym typeface="Times New Roman"/>
              </a:rPr>
            </a:br>
            <a:r>
              <a:rPr lang="hu" sz="3200" b="1" dirty="0">
                <a:solidFill>
                  <a:srgbClr val="C00000"/>
                </a:solidFill>
                <a:latin typeface="Times New Roman"/>
                <a:ea typeface="Times New Roman"/>
                <a:cs typeface="Times New Roman"/>
                <a:sym typeface="Times New Roman"/>
              </a:rPr>
              <a:t>1921, Bethlen-Peyer „paktum”</a:t>
            </a:r>
            <a:br>
              <a:rPr lang="hu" sz="3200" b="1" dirty="0">
                <a:solidFill>
                  <a:srgbClr val="C00000"/>
                </a:solidFill>
                <a:latin typeface="Times New Roman"/>
                <a:ea typeface="Times New Roman"/>
                <a:cs typeface="Times New Roman"/>
                <a:sym typeface="Times New Roman"/>
              </a:rPr>
            </a:br>
            <a:r>
              <a:rPr lang="hu" sz="3200" b="1" dirty="0">
                <a:solidFill>
                  <a:srgbClr val="C00000"/>
                </a:solidFill>
                <a:latin typeface="Times New Roman"/>
                <a:ea typeface="Times New Roman"/>
                <a:cs typeface="Times New Roman"/>
                <a:sym typeface="Times New Roman"/>
              </a:rPr>
              <a:t>Megegyezés a Szociáldemokrata Párt legális működéséről</a:t>
            </a:r>
            <a:br>
              <a:rPr lang="hu" sz="3200" b="1" dirty="0">
                <a:solidFill>
                  <a:srgbClr val="FF0000"/>
                </a:solidFill>
                <a:latin typeface="Times New Roman"/>
                <a:ea typeface="Times New Roman"/>
                <a:cs typeface="Times New Roman"/>
                <a:sym typeface="Times New Roman"/>
              </a:rPr>
            </a:br>
            <a:endParaRPr lang="hu-HU" sz="3200" dirty="0">
              <a:solidFill>
                <a:srgbClr val="FF0000"/>
              </a:solidFill>
            </a:endParaRPr>
          </a:p>
        </p:txBody>
      </p:sp>
      <p:sp>
        <p:nvSpPr>
          <p:cNvPr id="4" name="Tartalom helye 3"/>
          <p:cNvSpPr>
            <a:spLocks noGrp="1"/>
          </p:cNvSpPr>
          <p:nvPr>
            <p:ph sz="half" idx="2"/>
          </p:nvPr>
        </p:nvSpPr>
        <p:spPr>
          <a:xfrm>
            <a:off x="5652120" y="2204864"/>
            <a:ext cx="3240360" cy="4392488"/>
          </a:xfrm>
        </p:spPr>
        <p:txBody>
          <a:bodyPr/>
          <a:lstStyle/>
          <a:p>
            <a:r>
              <a:rPr lang="hu-HU" dirty="0">
                <a:hlinkClick r:id="rId2"/>
              </a:rPr>
              <a:t>https://tenyleg.com/2013/12/22/az-un-bethlen-peyer-paktum-legendai/</a:t>
            </a:r>
            <a:endParaRPr lang="hu-HU" dirty="0"/>
          </a:p>
          <a:p>
            <a:endParaRPr lang="hu-HU" dirty="0"/>
          </a:p>
        </p:txBody>
      </p:sp>
      <p:pic>
        <p:nvPicPr>
          <p:cNvPr id="8" name="Tartalom helye 7" descr="image.aspx.jpg"/>
          <p:cNvPicPr>
            <a:picLocks noGrp="1" noChangeAspect="1"/>
          </p:cNvPicPr>
          <p:nvPr>
            <p:ph sz="half" idx="1"/>
          </p:nvPr>
        </p:nvPicPr>
        <p:blipFill>
          <a:blip r:embed="rId3" cstate="print"/>
          <a:stretch>
            <a:fillRect/>
          </a:stretch>
        </p:blipFill>
        <p:spPr>
          <a:xfrm>
            <a:off x="107504" y="1988840"/>
            <a:ext cx="5766761" cy="4104456"/>
          </a:xfrm>
        </p:spPr>
      </p:pic>
      <p:sp>
        <p:nvSpPr>
          <p:cNvPr id="3" name="Lekerekített téglalap 2"/>
          <p:cNvSpPr/>
          <p:nvPr/>
        </p:nvSpPr>
        <p:spPr>
          <a:xfrm>
            <a:off x="3419872" y="4581128"/>
            <a:ext cx="5400600" cy="20162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u-HU" sz="2600" dirty="0"/>
              <a:t>A működés (gyűlések, sajtó) és parlamentbe bejutás lehetősége, de nem szervezhetnek politikai sztrájkot és a parasztság körében nem szervezkedhetnek</a:t>
            </a:r>
          </a:p>
        </p:txBody>
      </p:sp>
    </p:spTree>
    <p:extLst>
      <p:ext uri="{BB962C8B-B14F-4D97-AF65-F5344CB8AC3E}">
        <p14:creationId xmlns:p14="http://schemas.microsoft.com/office/powerpoint/2010/main" val="316124107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pic>
        <p:nvPicPr>
          <p:cNvPr id="1030" name="Picture 6" descr="KÃ©ptalÃ¡lat a kÃ¶vetkezÅre: âegysÃ©ges pÃ¡rt plakÃ¡tâ"/>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11552" y="476672"/>
            <a:ext cx="4032448" cy="6171886"/>
          </a:xfrm>
          <a:prstGeom prst="rect">
            <a:avLst/>
          </a:prstGeom>
          <a:noFill/>
          <a:extLst>
            <a:ext uri="{909E8E84-426E-40DD-AFC4-6F175D3DCCD1}">
              <a14:hiddenFill xmlns:a14="http://schemas.microsoft.com/office/drawing/2010/main">
                <a:solidFill>
                  <a:srgbClr val="FFFFFF"/>
                </a:solidFill>
              </a14:hiddenFill>
            </a:ext>
          </a:extLst>
        </p:spPr>
      </p:pic>
      <p:sp>
        <p:nvSpPr>
          <p:cNvPr id="233" name="Shape 233"/>
          <p:cNvSpPr txBox="1"/>
          <p:nvPr/>
        </p:nvSpPr>
        <p:spPr>
          <a:xfrm>
            <a:off x="251518" y="-171400"/>
            <a:ext cx="5760641" cy="1368153"/>
          </a:xfrm>
          <a:prstGeom prst="rect">
            <a:avLst/>
          </a:prstGeom>
          <a:noFill/>
          <a:ln>
            <a:noFill/>
          </a:ln>
        </p:spPr>
        <p:txBody>
          <a:bodyPr wrap="square" lIns="91425" tIns="91425" rIns="91425" bIns="91425" anchor="t" anchorCtr="0">
            <a:noAutofit/>
          </a:bodyPr>
          <a:lstStyle/>
          <a:p>
            <a:pPr>
              <a:spcBef>
                <a:spcPts val="0"/>
              </a:spcBef>
            </a:pPr>
            <a:r>
              <a:rPr lang="hu" sz="2800" b="1" dirty="0">
                <a:solidFill>
                  <a:srgbClr val="C00000"/>
                </a:solidFill>
                <a:latin typeface="Times New Roman"/>
                <a:ea typeface="Times New Roman"/>
                <a:cs typeface="Times New Roman"/>
                <a:sym typeface="Times New Roman"/>
              </a:rPr>
              <a:t>Belpolitika konszolidációja </a:t>
            </a:r>
            <a:r>
              <a:rPr lang="hu" sz="2800" b="1" dirty="0">
                <a:solidFill>
                  <a:srgbClr val="C00000"/>
                </a:solidFill>
                <a:latin typeface="Times New Roman"/>
                <a:ea typeface="Times New Roman"/>
                <a:cs typeface="Times New Roman"/>
                <a:sym typeface="Wingdings" panose="05000000000000000000" pitchFamily="2" charset="2"/>
              </a:rPr>
              <a:t></a:t>
            </a:r>
            <a:r>
              <a:rPr lang="hu" sz="2800" b="1" dirty="0">
                <a:latin typeface="Times New Roman"/>
                <a:ea typeface="Times New Roman"/>
                <a:cs typeface="Times New Roman"/>
                <a:sym typeface="Times New Roman"/>
              </a:rPr>
              <a:t>erős kormánypárt megszervezése</a:t>
            </a:r>
          </a:p>
          <a:p>
            <a:pPr>
              <a:spcBef>
                <a:spcPts val="0"/>
              </a:spcBef>
            </a:pPr>
            <a:r>
              <a:rPr lang="hu" sz="2800" b="1" dirty="0">
                <a:solidFill>
                  <a:srgbClr val="C00000"/>
                </a:solidFill>
                <a:latin typeface="Times New Roman"/>
                <a:ea typeface="Times New Roman"/>
                <a:cs typeface="Times New Roman"/>
                <a:sym typeface="Times New Roman"/>
              </a:rPr>
              <a:t> </a:t>
            </a:r>
          </a:p>
        </p:txBody>
      </p:sp>
      <p:sp>
        <p:nvSpPr>
          <p:cNvPr id="235" name="Shape 235"/>
          <p:cNvSpPr txBox="1"/>
          <p:nvPr/>
        </p:nvSpPr>
        <p:spPr>
          <a:xfrm>
            <a:off x="1" y="836712"/>
            <a:ext cx="5868142" cy="1944217"/>
          </a:xfrm>
          <a:prstGeom prst="rect">
            <a:avLst/>
          </a:prstGeom>
          <a:noFill/>
          <a:ln>
            <a:noFill/>
          </a:ln>
        </p:spPr>
        <p:txBody>
          <a:bodyPr wrap="square" lIns="91425" tIns="91425" rIns="91425" bIns="91425" anchor="t" anchorCtr="0">
            <a:noAutofit/>
          </a:bodyPr>
          <a:lstStyle/>
          <a:p>
            <a:pPr algn="ctr">
              <a:spcBef>
                <a:spcPts val="0"/>
              </a:spcBef>
            </a:pPr>
            <a:r>
              <a:rPr lang="hu" sz="2800" b="1" u="sng" dirty="0">
                <a:latin typeface="Calibri" panose="020F0502020204030204" pitchFamily="34" charset="0"/>
                <a:ea typeface="Times New Roman"/>
                <a:cs typeface="Times New Roman"/>
                <a:sym typeface="Times New Roman"/>
              </a:rPr>
              <a:t>1922: Egységes Párt </a:t>
            </a:r>
            <a:r>
              <a:rPr lang="hu" sz="2800" b="1" dirty="0">
                <a:latin typeface="Calibri" panose="020F0502020204030204" pitchFamily="34" charset="0"/>
                <a:ea typeface="Times New Roman"/>
                <a:cs typeface="Times New Roman"/>
                <a:sym typeface="Times New Roman"/>
              </a:rPr>
              <a:t>létrejötte</a:t>
            </a:r>
          </a:p>
          <a:p>
            <a:pPr>
              <a:spcBef>
                <a:spcPts val="0"/>
              </a:spcBef>
            </a:pPr>
            <a:r>
              <a:rPr lang="hu" sz="2800" dirty="0">
                <a:latin typeface="+mn-lt"/>
                <a:ea typeface="Times New Roman"/>
                <a:cs typeface="Times New Roman"/>
                <a:sym typeface="Times New Roman"/>
              </a:rPr>
              <a:t>(Keresztény Nemzeti Egyesülés Pártja + </a:t>
            </a:r>
            <a:r>
              <a:rPr lang="hu" sz="2800" dirty="0">
                <a:solidFill>
                  <a:srgbClr val="C00000"/>
                </a:solidFill>
                <a:latin typeface="+mn-lt"/>
                <a:ea typeface="Times New Roman"/>
                <a:cs typeface="Times New Roman"/>
                <a:sym typeface="Times New Roman"/>
              </a:rPr>
              <a:t>Független Kisgazdapárt)=</a:t>
            </a:r>
          </a:p>
          <a:p>
            <a:pPr>
              <a:spcBef>
                <a:spcPts val="0"/>
              </a:spcBef>
            </a:pPr>
            <a:r>
              <a:rPr lang="hu-HU" sz="2800" dirty="0">
                <a:latin typeface="+mn-lt"/>
              </a:rPr>
              <a:t>Keresztény-Keresztyén Földmíves-, Kisgazda- és Polgári Párt</a:t>
            </a:r>
            <a:r>
              <a:rPr lang="hu-HU" sz="2800" dirty="0"/>
              <a:t> </a:t>
            </a:r>
            <a:endParaRPr lang="hu" sz="2800" dirty="0">
              <a:latin typeface="Calibri" panose="020F0502020204030204" pitchFamily="34" charset="0"/>
              <a:ea typeface="Times New Roman"/>
              <a:cs typeface="Times New Roman"/>
              <a:sym typeface="Times New Roman"/>
            </a:endParaRPr>
          </a:p>
          <a:p>
            <a:pPr>
              <a:spcBef>
                <a:spcPts val="0"/>
              </a:spcBef>
            </a:pPr>
            <a:r>
              <a:rPr lang="hu" sz="2800" b="1" dirty="0">
                <a:latin typeface="Calibri" panose="020F0502020204030204" pitchFamily="34" charset="0"/>
                <a:ea typeface="Times New Roman"/>
                <a:cs typeface="Times New Roman"/>
                <a:sym typeface="Times New Roman"/>
              </a:rPr>
              <a:t>Mitől lesz leválthatatlan ez </a:t>
            </a:r>
          </a:p>
          <a:p>
            <a:pPr>
              <a:spcBef>
                <a:spcPts val="0"/>
              </a:spcBef>
            </a:pPr>
            <a:r>
              <a:rPr lang="hu" sz="2800" b="1" dirty="0">
                <a:latin typeface="Calibri" panose="020F0502020204030204" pitchFamily="34" charset="0"/>
                <a:ea typeface="Times New Roman"/>
                <a:cs typeface="Times New Roman"/>
                <a:sym typeface="Times New Roman"/>
              </a:rPr>
              <a:t>a kormánypárt?</a:t>
            </a:r>
          </a:p>
        </p:txBody>
      </p:sp>
      <p:sp>
        <p:nvSpPr>
          <p:cNvPr id="237" name="Shape 237"/>
          <p:cNvSpPr txBox="1"/>
          <p:nvPr/>
        </p:nvSpPr>
        <p:spPr>
          <a:xfrm>
            <a:off x="0" y="3933056"/>
            <a:ext cx="5111552" cy="2520280"/>
          </a:xfrm>
          <a:prstGeom prst="rect">
            <a:avLst/>
          </a:prstGeom>
          <a:noFill/>
          <a:ln>
            <a:noFill/>
          </a:ln>
        </p:spPr>
        <p:txBody>
          <a:bodyPr wrap="square" lIns="91425" tIns="91425" rIns="91425" bIns="91425" anchor="t" anchorCtr="0">
            <a:noAutofit/>
          </a:bodyPr>
          <a:lstStyle/>
          <a:p>
            <a:pPr marL="457200" indent="-330200">
              <a:spcBef>
                <a:spcPts val="0"/>
              </a:spcBef>
              <a:buSzPct val="100000"/>
              <a:buFont typeface="Times New Roman"/>
              <a:buChar char="-"/>
            </a:pPr>
            <a:r>
              <a:rPr lang="hu" sz="2400" b="1" dirty="0">
                <a:latin typeface="Times New Roman"/>
                <a:ea typeface="Times New Roman"/>
                <a:cs typeface="Times New Roman"/>
                <a:sym typeface="Times New Roman"/>
              </a:rPr>
              <a:t>Választójog </a:t>
            </a:r>
            <a:r>
              <a:rPr lang="hu" sz="2400" dirty="0">
                <a:latin typeface="Times New Roman"/>
                <a:ea typeface="Times New Roman"/>
                <a:cs typeface="Times New Roman"/>
                <a:sym typeface="Times New Roman"/>
              </a:rPr>
              <a:t>korlátozása +</a:t>
            </a:r>
          </a:p>
          <a:p>
            <a:pPr marL="457200" indent="-330200">
              <a:spcBef>
                <a:spcPts val="0"/>
              </a:spcBef>
              <a:buSzPct val="100000"/>
              <a:buFont typeface="Times New Roman"/>
              <a:buChar char="-"/>
            </a:pPr>
            <a:r>
              <a:rPr lang="hu" sz="2400" b="1" dirty="0">
                <a:latin typeface="Times New Roman"/>
                <a:ea typeface="Times New Roman"/>
                <a:cs typeface="Times New Roman"/>
                <a:sym typeface="Times New Roman"/>
              </a:rPr>
              <a:t>Nyílt </a:t>
            </a:r>
            <a:r>
              <a:rPr lang="hu" sz="2400" dirty="0">
                <a:latin typeface="Times New Roman"/>
                <a:ea typeface="Times New Roman"/>
                <a:cs typeface="Times New Roman"/>
                <a:sym typeface="Times New Roman"/>
              </a:rPr>
              <a:t>szavazás visszaállítása vidéken</a:t>
            </a:r>
          </a:p>
          <a:p>
            <a:pPr marL="127000">
              <a:spcBef>
                <a:spcPts val="0"/>
              </a:spcBef>
              <a:buSzPct val="100000"/>
            </a:pPr>
            <a:r>
              <a:rPr lang="hu" sz="2400" b="1" dirty="0">
                <a:latin typeface="Times New Roman"/>
                <a:ea typeface="Times New Roman"/>
                <a:cs typeface="Times New Roman"/>
                <a:sym typeface="Wingdings" panose="05000000000000000000" pitchFamily="2" charset="2"/>
              </a:rPr>
              <a:t>VÁLASZTÓJOGI RENDELET 1922-ben </a:t>
            </a:r>
            <a:r>
              <a:rPr lang="hu" sz="2400" dirty="0">
                <a:latin typeface="Times New Roman"/>
                <a:ea typeface="Times New Roman"/>
                <a:cs typeface="Times New Roman"/>
                <a:sym typeface="Wingdings" panose="05000000000000000000" pitchFamily="2" charset="2"/>
              </a:rPr>
              <a:t>Miért rendeleti úton változtatták meg?</a:t>
            </a:r>
          </a:p>
          <a:p>
            <a:pPr marL="127000">
              <a:spcBef>
                <a:spcPts val="0"/>
              </a:spcBef>
              <a:buSzPct val="100000"/>
            </a:pPr>
            <a:r>
              <a:rPr lang="hu" sz="2400" dirty="0">
                <a:latin typeface="Times New Roman"/>
                <a:ea typeface="Times New Roman"/>
                <a:cs typeface="Times New Roman"/>
                <a:sym typeface="Wingdings" panose="05000000000000000000" pitchFamily="2" charset="2"/>
              </a:rPr>
              <a:t> 1922-es választások eredménye?</a:t>
            </a:r>
            <a:endParaRPr lang="hu" sz="2400" dirty="0">
              <a:latin typeface="Times New Roman"/>
              <a:ea typeface="Times New Roman"/>
              <a:cs typeface="Times New Roman"/>
              <a:sym typeface="Times New Roman"/>
            </a:endParaRPr>
          </a:p>
        </p:txBody>
      </p:sp>
    </p:spTree>
    <p:extLst>
      <p:ext uri="{BB962C8B-B14F-4D97-AF65-F5344CB8AC3E}">
        <p14:creationId xmlns:p14="http://schemas.microsoft.com/office/powerpoint/2010/main" val="3881317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3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3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5">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35">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37">
                                            <p:txEl>
                                              <p:pRg st="0" end="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37">
                                            <p:txEl>
                                              <p:pRg st="1" end="1"/>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37">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3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a:xfrm>
            <a:off x="683568" y="274638"/>
            <a:ext cx="8003232" cy="202034"/>
          </a:xfrm>
        </p:spPr>
        <p:txBody>
          <a:bodyPr/>
          <a:lstStyle/>
          <a:p>
            <a:r>
              <a:rPr lang="hu-HU" dirty="0"/>
              <a:t>1922-es választójogi rendelet</a:t>
            </a:r>
          </a:p>
        </p:txBody>
      </p:sp>
      <p:pic>
        <p:nvPicPr>
          <p:cNvPr id="4" name="Tartalom helye 3"/>
          <p:cNvPicPr>
            <a:picLocks noGrp="1" noChangeAspect="1"/>
          </p:cNvPicPr>
          <p:nvPr>
            <p:ph idx="1"/>
          </p:nvPr>
        </p:nvPicPr>
        <p:blipFill>
          <a:blip r:embed="rId2"/>
          <a:stretch>
            <a:fillRect/>
          </a:stretch>
        </p:blipFill>
        <p:spPr>
          <a:xfrm>
            <a:off x="-15182" y="980728"/>
            <a:ext cx="9056699" cy="4968552"/>
          </a:xfrm>
          <a:prstGeom prst="rect">
            <a:avLst/>
          </a:prstGeom>
        </p:spPr>
      </p:pic>
    </p:spTree>
    <p:extLst>
      <p:ext uri="{BB962C8B-B14F-4D97-AF65-F5344CB8AC3E}">
        <p14:creationId xmlns:p14="http://schemas.microsoft.com/office/powerpoint/2010/main" val="220044362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Shape 169"/>
          <p:cNvSpPr txBox="1"/>
          <p:nvPr/>
        </p:nvSpPr>
        <p:spPr>
          <a:xfrm>
            <a:off x="467544" y="56850"/>
            <a:ext cx="8061281" cy="1535325"/>
          </a:xfrm>
          <a:prstGeom prst="rect">
            <a:avLst/>
          </a:prstGeom>
          <a:noFill/>
          <a:ln>
            <a:noFill/>
          </a:ln>
        </p:spPr>
        <p:txBody>
          <a:bodyPr wrap="square" lIns="91425" tIns="91425" rIns="91425" bIns="91425" anchor="t" anchorCtr="0">
            <a:noAutofit/>
          </a:bodyPr>
          <a:lstStyle/>
          <a:p>
            <a:pPr algn="ctr">
              <a:spcBef>
                <a:spcPts val="0"/>
              </a:spcBef>
            </a:pPr>
            <a:r>
              <a:rPr lang="hu" sz="3200" b="1" dirty="0">
                <a:latin typeface="Calibri" panose="020F0502020204030204" pitchFamily="34" charset="0"/>
                <a:ea typeface="Times New Roman"/>
                <a:cs typeface="Times New Roman"/>
                <a:sym typeface="Times New Roman"/>
              </a:rPr>
              <a:t>A Horthy-rendszer politikai rendszere: </a:t>
            </a:r>
            <a:r>
              <a:rPr lang="hu" sz="3200" b="1" u="sng" dirty="0">
                <a:solidFill>
                  <a:srgbClr val="C00000"/>
                </a:solidFill>
                <a:latin typeface="Calibri" panose="020F0502020204030204" pitchFamily="34" charset="0"/>
                <a:ea typeface="Times New Roman"/>
                <a:cs typeface="Times New Roman"/>
                <a:sym typeface="Times New Roman"/>
              </a:rPr>
              <a:t>korlátozott parlamentarizmus</a:t>
            </a:r>
          </a:p>
        </p:txBody>
      </p:sp>
      <p:pic>
        <p:nvPicPr>
          <p:cNvPr id="170" name="Shape 170"/>
          <p:cNvPicPr preferRelativeResize="0"/>
          <p:nvPr/>
        </p:nvPicPr>
        <p:blipFill>
          <a:blip r:embed="rId3" cstate="print">
            <a:alphaModFix/>
          </a:blip>
          <a:stretch>
            <a:fillRect/>
          </a:stretch>
        </p:blipFill>
        <p:spPr>
          <a:xfrm>
            <a:off x="159648" y="1196752"/>
            <a:ext cx="5080288" cy="4128524"/>
          </a:xfrm>
          <a:prstGeom prst="rect">
            <a:avLst/>
          </a:prstGeom>
          <a:noFill/>
          <a:ln>
            <a:noFill/>
          </a:ln>
        </p:spPr>
      </p:pic>
      <p:pic>
        <p:nvPicPr>
          <p:cNvPr id="171" name="Shape 171"/>
          <p:cNvPicPr preferRelativeResize="0"/>
          <p:nvPr/>
        </p:nvPicPr>
        <p:blipFill>
          <a:blip r:embed="rId4" cstate="print">
            <a:alphaModFix/>
          </a:blip>
          <a:stretch>
            <a:fillRect/>
          </a:stretch>
        </p:blipFill>
        <p:spPr>
          <a:xfrm>
            <a:off x="4932040" y="1124744"/>
            <a:ext cx="4056845" cy="2808311"/>
          </a:xfrm>
          <a:prstGeom prst="rect">
            <a:avLst/>
          </a:prstGeom>
          <a:noFill/>
          <a:ln>
            <a:noFill/>
          </a:ln>
        </p:spPr>
      </p:pic>
      <p:sp>
        <p:nvSpPr>
          <p:cNvPr id="172" name="Shape 172"/>
          <p:cNvSpPr txBox="1"/>
          <p:nvPr/>
        </p:nvSpPr>
        <p:spPr>
          <a:xfrm>
            <a:off x="5392100" y="3789041"/>
            <a:ext cx="3751899" cy="2016224"/>
          </a:xfrm>
          <a:prstGeom prst="rect">
            <a:avLst/>
          </a:prstGeom>
          <a:noFill/>
          <a:ln>
            <a:noFill/>
          </a:ln>
        </p:spPr>
        <p:txBody>
          <a:bodyPr wrap="square" lIns="91425" tIns="91425" rIns="91425" bIns="91425" anchor="t" anchorCtr="0">
            <a:noAutofit/>
          </a:bodyPr>
          <a:lstStyle/>
          <a:p>
            <a:pPr algn="ctr">
              <a:spcBef>
                <a:spcPts val="0"/>
              </a:spcBef>
            </a:pPr>
            <a:r>
              <a:rPr lang="hu" sz="2400" b="1" dirty="0">
                <a:solidFill>
                  <a:srgbClr val="0070C0"/>
                </a:solidFill>
                <a:latin typeface="Times New Roman"/>
                <a:ea typeface="Times New Roman"/>
                <a:cs typeface="Times New Roman"/>
                <a:sym typeface="Times New Roman"/>
              </a:rPr>
              <a:t>Választási rendszer</a:t>
            </a:r>
            <a:r>
              <a:rPr lang="hu" sz="2400" b="1" dirty="0">
                <a:solidFill>
                  <a:srgbClr val="0070C0"/>
                </a:solidFill>
                <a:latin typeface="Times New Roman"/>
                <a:ea typeface="Times New Roman"/>
                <a:cs typeface="Times New Roman"/>
                <a:sym typeface="Wingdings" panose="05000000000000000000" pitchFamily="2" charset="2"/>
              </a:rPr>
              <a:t></a:t>
            </a:r>
            <a:endParaRPr lang="hu" sz="2400" b="1" dirty="0">
              <a:solidFill>
                <a:srgbClr val="0070C0"/>
              </a:solidFill>
              <a:latin typeface="Times New Roman"/>
              <a:ea typeface="Times New Roman"/>
              <a:cs typeface="Times New Roman"/>
              <a:sym typeface="Times New Roman"/>
            </a:endParaRPr>
          </a:p>
          <a:p>
            <a:pPr>
              <a:spcBef>
                <a:spcPts val="0"/>
              </a:spcBef>
            </a:pPr>
            <a:r>
              <a:rPr lang="hu-HU" sz="2400" b="1" dirty="0">
                <a:latin typeface="Times New Roman"/>
                <a:ea typeface="Times New Roman"/>
                <a:cs typeface="Times New Roman"/>
                <a:sym typeface="Times New Roman"/>
              </a:rPr>
              <a:t>A</a:t>
            </a:r>
            <a:r>
              <a:rPr lang="hu" sz="2400" b="1" dirty="0">
                <a:latin typeface="Times New Roman"/>
                <a:ea typeface="Times New Roman"/>
                <a:cs typeface="Times New Roman"/>
                <a:sym typeface="Times New Roman"/>
              </a:rPr>
              <a:t> </a:t>
            </a:r>
            <a:r>
              <a:rPr lang="hu" sz="2400" b="1" dirty="0">
                <a:solidFill>
                  <a:srgbClr val="C00000"/>
                </a:solidFill>
                <a:latin typeface="Times New Roman"/>
                <a:ea typeface="Times New Roman"/>
                <a:cs typeface="Times New Roman"/>
                <a:sym typeface="Times New Roman"/>
              </a:rPr>
              <a:t>kormánypárt </a:t>
            </a:r>
            <a:r>
              <a:rPr lang="hu" sz="2400" dirty="0">
                <a:latin typeface="Times New Roman"/>
                <a:ea typeface="Times New Roman"/>
                <a:cs typeface="Times New Roman"/>
                <a:sym typeface="Times New Roman"/>
              </a:rPr>
              <a:t>mindig </a:t>
            </a:r>
            <a:r>
              <a:rPr lang="hu" sz="2400" b="1" dirty="0">
                <a:latin typeface="Times New Roman"/>
                <a:ea typeface="Times New Roman"/>
                <a:cs typeface="Times New Roman"/>
                <a:sym typeface="Times New Roman"/>
              </a:rPr>
              <a:t>biztos többséget szerez a parlamentben</a:t>
            </a:r>
            <a:endParaRPr lang="hu" sz="2400" dirty="0">
              <a:latin typeface="Times New Roman"/>
              <a:ea typeface="Times New Roman"/>
              <a:cs typeface="Times New Roman"/>
              <a:sym typeface="Times New Roman"/>
            </a:endParaRPr>
          </a:p>
        </p:txBody>
      </p:sp>
      <p:sp>
        <p:nvSpPr>
          <p:cNvPr id="174" name="Shape 174"/>
          <p:cNvSpPr/>
          <p:nvPr/>
        </p:nvSpPr>
        <p:spPr>
          <a:xfrm>
            <a:off x="1591007" y="1880208"/>
            <a:ext cx="1108786" cy="1745467"/>
          </a:xfrm>
          <a:prstGeom prst="ellipse">
            <a:avLst/>
          </a:prstGeom>
          <a:noFill/>
          <a:ln w="28575" cap="flat" cmpd="sng">
            <a:solidFill>
              <a:srgbClr val="FF0000"/>
            </a:solidFill>
            <a:prstDash val="solid"/>
            <a:round/>
            <a:headEnd type="none" w="med" len="med"/>
            <a:tailEnd type="none" w="med" len="med"/>
          </a:ln>
        </p:spPr>
        <p:txBody>
          <a:bodyPr wrap="square" lIns="91425" tIns="91425" rIns="91425" bIns="91425" anchor="ctr" anchorCtr="0">
            <a:noAutofit/>
          </a:bodyPr>
          <a:lstStyle/>
          <a:p>
            <a:pPr>
              <a:spcBef>
                <a:spcPts val="0"/>
              </a:spcBef>
            </a:pPr>
            <a:endParaRPr/>
          </a:p>
        </p:txBody>
      </p:sp>
      <p:sp>
        <p:nvSpPr>
          <p:cNvPr id="2" name="Téglalap 1"/>
          <p:cNvSpPr/>
          <p:nvPr/>
        </p:nvSpPr>
        <p:spPr>
          <a:xfrm>
            <a:off x="7483" y="1412777"/>
            <a:ext cx="3484397" cy="3600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Tree>
    <p:extLst>
      <p:ext uri="{BB962C8B-B14F-4D97-AF65-F5344CB8AC3E}">
        <p14:creationId xmlns:p14="http://schemas.microsoft.com/office/powerpoint/2010/main" val="1324120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Shape 212"/>
          <p:cNvSpPr txBox="1"/>
          <p:nvPr/>
        </p:nvSpPr>
        <p:spPr>
          <a:xfrm>
            <a:off x="-665788" y="-133617"/>
            <a:ext cx="9126220" cy="988017"/>
          </a:xfrm>
          <a:prstGeom prst="rect">
            <a:avLst/>
          </a:prstGeom>
          <a:noFill/>
          <a:ln>
            <a:noFill/>
          </a:ln>
        </p:spPr>
        <p:txBody>
          <a:bodyPr wrap="square" lIns="91425" tIns="91425" rIns="91425" bIns="91425" anchor="t" anchorCtr="0">
            <a:noAutofit/>
          </a:bodyPr>
          <a:lstStyle/>
          <a:p>
            <a:pPr algn="ctr">
              <a:spcBef>
                <a:spcPts val="0"/>
              </a:spcBef>
            </a:pPr>
            <a:r>
              <a:rPr lang="hu" sz="2800" b="1" dirty="0">
                <a:latin typeface="Times New Roman"/>
                <a:ea typeface="Times New Roman"/>
                <a:cs typeface="Times New Roman"/>
                <a:sym typeface="Times New Roman"/>
              </a:rPr>
              <a:t>Bethlen István miniszterelnöksége </a:t>
            </a:r>
          </a:p>
          <a:p>
            <a:pPr algn="ctr">
              <a:spcBef>
                <a:spcPts val="0"/>
              </a:spcBef>
            </a:pPr>
            <a:r>
              <a:rPr lang="hu" sz="2800" b="1" dirty="0">
                <a:latin typeface="Times New Roman"/>
                <a:ea typeface="Times New Roman"/>
                <a:cs typeface="Times New Roman"/>
                <a:sym typeface="Times New Roman"/>
              </a:rPr>
              <a:t>(1921-31)</a:t>
            </a:r>
          </a:p>
        </p:txBody>
      </p:sp>
      <p:pic>
        <p:nvPicPr>
          <p:cNvPr id="213" name="Shape 213"/>
          <p:cNvPicPr preferRelativeResize="0"/>
          <p:nvPr/>
        </p:nvPicPr>
        <p:blipFill>
          <a:blip r:embed="rId3" cstate="print">
            <a:alphaModFix/>
          </a:blip>
          <a:stretch>
            <a:fillRect/>
          </a:stretch>
        </p:blipFill>
        <p:spPr>
          <a:xfrm>
            <a:off x="-665788" y="485068"/>
            <a:ext cx="3726580" cy="4874686"/>
          </a:xfrm>
          <a:prstGeom prst="rect">
            <a:avLst/>
          </a:prstGeom>
          <a:noFill/>
          <a:ln>
            <a:noFill/>
          </a:ln>
        </p:spPr>
      </p:pic>
      <p:sp>
        <p:nvSpPr>
          <p:cNvPr id="214" name="Shape 214"/>
          <p:cNvSpPr txBox="1"/>
          <p:nvPr/>
        </p:nvSpPr>
        <p:spPr>
          <a:xfrm>
            <a:off x="4427770" y="425872"/>
            <a:ext cx="4701828" cy="1970763"/>
          </a:xfrm>
          <a:prstGeom prst="rect">
            <a:avLst/>
          </a:prstGeom>
          <a:noFill/>
          <a:ln>
            <a:noFill/>
          </a:ln>
        </p:spPr>
        <p:txBody>
          <a:bodyPr wrap="square" lIns="91425" tIns="91425" rIns="91425" bIns="91425" anchor="t" anchorCtr="0">
            <a:noAutofit/>
          </a:bodyPr>
          <a:lstStyle/>
          <a:p>
            <a:pPr algn="ctr">
              <a:spcBef>
                <a:spcPts val="0"/>
              </a:spcBef>
            </a:pPr>
            <a:r>
              <a:rPr lang="hu" sz="2800" b="1" dirty="0">
                <a:latin typeface="Times New Roman"/>
                <a:ea typeface="Times New Roman"/>
                <a:cs typeface="Times New Roman"/>
                <a:sym typeface="Times New Roman"/>
              </a:rPr>
              <a:t>KONSZOLIDÁCIÓ</a:t>
            </a:r>
          </a:p>
          <a:p>
            <a:pPr>
              <a:spcBef>
                <a:spcPts val="0"/>
              </a:spcBef>
            </a:pPr>
            <a:endParaRPr sz="1700" dirty="0">
              <a:latin typeface="Times New Roman"/>
              <a:ea typeface="Times New Roman"/>
              <a:cs typeface="Times New Roman"/>
              <a:sym typeface="Times New Roman"/>
            </a:endParaRPr>
          </a:p>
          <a:p>
            <a:pPr>
              <a:spcBef>
                <a:spcPts val="0"/>
              </a:spcBef>
            </a:pPr>
            <a:endParaRPr sz="1700" dirty="0">
              <a:latin typeface="Times New Roman"/>
              <a:ea typeface="Times New Roman"/>
              <a:cs typeface="Times New Roman"/>
              <a:sym typeface="Times New Roman"/>
            </a:endParaRPr>
          </a:p>
        </p:txBody>
      </p:sp>
      <p:sp>
        <p:nvSpPr>
          <p:cNvPr id="215" name="Shape 215"/>
          <p:cNvSpPr/>
          <p:nvPr/>
        </p:nvSpPr>
        <p:spPr>
          <a:xfrm rot="-2125715">
            <a:off x="3804054" y="1330211"/>
            <a:ext cx="1870960" cy="375833"/>
          </a:xfrm>
          <a:prstGeom prst="leftArrow">
            <a:avLst>
              <a:gd name="adj1" fmla="val 50000"/>
              <a:gd name="adj2" fmla="val 50000"/>
            </a:avLst>
          </a:prstGeom>
          <a:solidFill>
            <a:srgbClr val="FF0000"/>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a:spcBef>
                <a:spcPts val="0"/>
              </a:spcBef>
            </a:pPr>
            <a:endParaRPr>
              <a:solidFill>
                <a:srgbClr val="FF0000"/>
              </a:solidFill>
            </a:endParaRPr>
          </a:p>
        </p:txBody>
      </p:sp>
      <p:sp>
        <p:nvSpPr>
          <p:cNvPr id="216" name="Shape 216"/>
          <p:cNvSpPr/>
          <p:nvPr/>
        </p:nvSpPr>
        <p:spPr>
          <a:xfrm rot="-5400000">
            <a:off x="5709979" y="1359626"/>
            <a:ext cx="1274829" cy="535516"/>
          </a:xfrm>
          <a:prstGeom prst="leftArrow">
            <a:avLst>
              <a:gd name="adj1" fmla="val 50000"/>
              <a:gd name="adj2" fmla="val 50000"/>
            </a:avLst>
          </a:prstGeom>
          <a:solidFill>
            <a:schemeClr val="tx1"/>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a:spcBef>
                <a:spcPts val="0"/>
              </a:spcBef>
            </a:pPr>
            <a:endParaRPr/>
          </a:p>
        </p:txBody>
      </p:sp>
      <p:sp>
        <p:nvSpPr>
          <p:cNvPr id="217" name="Shape 217"/>
          <p:cNvSpPr/>
          <p:nvPr/>
        </p:nvSpPr>
        <p:spPr>
          <a:xfrm rot="-8100000">
            <a:off x="6780813" y="1497088"/>
            <a:ext cx="2136835" cy="397930"/>
          </a:xfrm>
          <a:prstGeom prst="leftArrow">
            <a:avLst>
              <a:gd name="adj1" fmla="val 50000"/>
              <a:gd name="adj2" fmla="val 50000"/>
            </a:avLst>
          </a:prstGeom>
          <a:solidFill>
            <a:srgbClr val="339966"/>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a:spcBef>
                <a:spcPts val="0"/>
              </a:spcBef>
            </a:pPr>
            <a:endParaRPr/>
          </a:p>
        </p:txBody>
      </p:sp>
      <p:sp>
        <p:nvSpPr>
          <p:cNvPr id="218" name="Shape 218"/>
          <p:cNvSpPr txBox="1"/>
          <p:nvPr/>
        </p:nvSpPr>
        <p:spPr>
          <a:xfrm>
            <a:off x="1685738" y="2041787"/>
            <a:ext cx="2879043" cy="3951274"/>
          </a:xfrm>
          <a:prstGeom prst="rect">
            <a:avLst/>
          </a:prstGeom>
          <a:solidFill>
            <a:schemeClr val="accent1">
              <a:lumMod val="20000"/>
              <a:lumOff val="80000"/>
            </a:schemeClr>
          </a:solidFill>
          <a:ln>
            <a:noFill/>
          </a:ln>
        </p:spPr>
        <p:txBody>
          <a:bodyPr wrap="square" lIns="91425" tIns="91425" rIns="91425" bIns="91425" anchor="t" anchorCtr="0">
            <a:noAutofit/>
          </a:bodyPr>
          <a:lstStyle/>
          <a:p>
            <a:pPr>
              <a:spcBef>
                <a:spcPts val="0"/>
              </a:spcBef>
            </a:pPr>
            <a:r>
              <a:rPr lang="hu" sz="2400" b="1" dirty="0">
                <a:solidFill>
                  <a:srgbClr val="FF0000"/>
                </a:solidFill>
                <a:latin typeface="Times New Roman"/>
                <a:ea typeface="Times New Roman"/>
                <a:cs typeface="Times New Roman"/>
                <a:sym typeface="Times New Roman"/>
              </a:rPr>
              <a:t>BELPOLITIKA</a:t>
            </a:r>
            <a:br>
              <a:rPr lang="hu" sz="2400" dirty="0">
                <a:solidFill>
                  <a:srgbClr val="FF0000"/>
                </a:solidFill>
                <a:latin typeface="Times New Roman"/>
                <a:ea typeface="Times New Roman"/>
                <a:cs typeface="Times New Roman"/>
                <a:sym typeface="Times New Roman"/>
              </a:rPr>
            </a:br>
            <a:r>
              <a:rPr lang="hu" sz="2200" dirty="0">
                <a:latin typeface="Times New Roman"/>
                <a:ea typeface="Times New Roman"/>
                <a:cs typeface="Times New Roman"/>
                <a:sym typeface="Times New Roman"/>
              </a:rPr>
              <a:t>Ellenforradalmi rendszer= korlátozott parlamentarizmus, államforma megszilárdítása</a:t>
            </a:r>
          </a:p>
          <a:p>
            <a:pPr>
              <a:spcBef>
                <a:spcPts val="0"/>
              </a:spcBef>
            </a:pPr>
            <a:endParaRPr lang="hu" sz="2400" dirty="0">
              <a:latin typeface="Times New Roman"/>
              <a:ea typeface="Times New Roman"/>
              <a:cs typeface="Times New Roman"/>
              <a:sym typeface="Times New Roman"/>
            </a:endParaRPr>
          </a:p>
          <a:p>
            <a:pPr>
              <a:spcBef>
                <a:spcPts val="0"/>
              </a:spcBef>
            </a:pPr>
            <a:endParaRPr lang="hu" sz="2400" dirty="0">
              <a:latin typeface="Times New Roman"/>
              <a:ea typeface="Times New Roman"/>
              <a:cs typeface="Times New Roman"/>
              <a:sym typeface="Times New Roman"/>
            </a:endParaRPr>
          </a:p>
          <a:p>
            <a:pPr>
              <a:spcBef>
                <a:spcPts val="0"/>
              </a:spcBef>
            </a:pPr>
            <a:r>
              <a:rPr lang="hu" sz="2400" dirty="0">
                <a:latin typeface="Times New Roman"/>
                <a:ea typeface="Times New Roman"/>
                <a:cs typeface="Times New Roman"/>
                <a:sym typeface="Times New Roman"/>
              </a:rPr>
              <a:t>Erős kormányképes </a:t>
            </a:r>
            <a:r>
              <a:rPr lang="hu" sz="2400" b="1" dirty="0">
                <a:latin typeface="Times New Roman"/>
                <a:ea typeface="Times New Roman"/>
                <a:cs typeface="Times New Roman"/>
                <a:sym typeface="Times New Roman"/>
              </a:rPr>
              <a:t>párt</a:t>
            </a:r>
            <a:r>
              <a:rPr lang="hu" sz="2400" dirty="0">
                <a:latin typeface="Times New Roman"/>
                <a:ea typeface="Times New Roman"/>
                <a:cs typeface="Times New Roman"/>
                <a:sym typeface="Times New Roman"/>
              </a:rPr>
              <a:t> megszervezése+ választási rendszer</a:t>
            </a:r>
          </a:p>
        </p:txBody>
      </p:sp>
      <p:sp>
        <p:nvSpPr>
          <p:cNvPr id="219" name="Shape 219"/>
          <p:cNvSpPr txBox="1"/>
          <p:nvPr/>
        </p:nvSpPr>
        <p:spPr>
          <a:xfrm>
            <a:off x="4432806" y="1782258"/>
            <a:ext cx="2884274" cy="4814485"/>
          </a:xfrm>
          <a:prstGeom prst="rect">
            <a:avLst/>
          </a:prstGeom>
          <a:solidFill>
            <a:schemeClr val="tx1"/>
          </a:solidFill>
          <a:ln>
            <a:noFill/>
          </a:ln>
        </p:spPr>
        <p:txBody>
          <a:bodyPr wrap="square" lIns="91425" tIns="91425" rIns="91425" bIns="91425" anchor="t" anchorCtr="0">
            <a:noAutofit/>
          </a:bodyPr>
          <a:lstStyle/>
          <a:p>
            <a:pPr>
              <a:spcBef>
                <a:spcPts val="0"/>
              </a:spcBef>
            </a:pPr>
            <a:r>
              <a:rPr lang="hu" sz="2400" b="1" dirty="0">
                <a:solidFill>
                  <a:schemeClr val="bg1"/>
                </a:solidFill>
                <a:latin typeface="Times New Roman"/>
                <a:ea typeface="Times New Roman"/>
                <a:cs typeface="Times New Roman"/>
                <a:sym typeface="Times New Roman"/>
              </a:rPr>
              <a:t>KÜLPOLITIKA</a:t>
            </a:r>
          </a:p>
          <a:p>
            <a:pPr>
              <a:spcBef>
                <a:spcPts val="0"/>
              </a:spcBef>
            </a:pPr>
            <a:r>
              <a:rPr lang="hu" sz="2400" b="1" dirty="0">
                <a:solidFill>
                  <a:schemeClr val="bg1"/>
                </a:solidFill>
                <a:latin typeface="Times New Roman"/>
                <a:ea typeface="Times New Roman"/>
                <a:cs typeface="Times New Roman"/>
                <a:sym typeface="Times New Roman"/>
              </a:rPr>
              <a:t>Revízió?</a:t>
            </a:r>
            <a:r>
              <a:rPr lang="hu" sz="2400" b="1" dirty="0">
                <a:solidFill>
                  <a:schemeClr val="bg1"/>
                </a:solidFill>
                <a:latin typeface="Times New Roman"/>
                <a:ea typeface="Times New Roman"/>
                <a:cs typeface="Times New Roman"/>
                <a:sym typeface="Wingdings" panose="05000000000000000000" pitchFamily="2" charset="2"/>
              </a:rPr>
              <a:t></a:t>
            </a:r>
          </a:p>
          <a:p>
            <a:pPr>
              <a:spcBef>
                <a:spcPts val="0"/>
              </a:spcBef>
            </a:pPr>
            <a:r>
              <a:rPr lang="hu" sz="2400" dirty="0">
                <a:solidFill>
                  <a:schemeClr val="bg1"/>
                </a:solidFill>
                <a:latin typeface="Times New Roman"/>
                <a:ea typeface="Times New Roman"/>
                <a:cs typeface="Times New Roman"/>
                <a:sym typeface="Wingdings" panose="05000000000000000000" pitchFamily="2" charset="2"/>
              </a:rPr>
              <a:t>Inkább az e</a:t>
            </a:r>
            <a:r>
              <a:rPr lang="hu" sz="2400" dirty="0">
                <a:solidFill>
                  <a:schemeClr val="bg1"/>
                </a:solidFill>
                <a:latin typeface="Times New Roman"/>
                <a:ea typeface="Times New Roman"/>
                <a:cs typeface="Times New Roman"/>
                <a:sym typeface="Times New Roman"/>
              </a:rPr>
              <a:t>lszigeteltség megszüntetése</a:t>
            </a:r>
          </a:p>
          <a:p>
            <a:pPr>
              <a:spcBef>
                <a:spcPts val="0"/>
              </a:spcBef>
            </a:pPr>
            <a:endParaRPr lang="hu" sz="2400" dirty="0">
              <a:solidFill>
                <a:schemeClr val="bg1"/>
              </a:solidFill>
              <a:latin typeface="Times New Roman"/>
              <a:ea typeface="Times New Roman"/>
              <a:cs typeface="Times New Roman"/>
              <a:sym typeface="Times New Roman"/>
            </a:endParaRPr>
          </a:p>
          <a:p>
            <a:pPr>
              <a:spcBef>
                <a:spcPts val="0"/>
              </a:spcBef>
            </a:pPr>
            <a:r>
              <a:rPr lang="hu-HU" sz="2400" dirty="0">
                <a:solidFill>
                  <a:schemeClr val="bg1"/>
                </a:solidFill>
                <a:latin typeface="Times New Roman"/>
                <a:ea typeface="Times New Roman"/>
                <a:cs typeface="Times New Roman"/>
                <a:sym typeface="Times New Roman"/>
              </a:rPr>
              <a:t>1. E</a:t>
            </a:r>
            <a:r>
              <a:rPr lang="hu" sz="2400" dirty="0">
                <a:solidFill>
                  <a:schemeClr val="bg1"/>
                </a:solidFill>
                <a:latin typeface="Times New Roman"/>
                <a:ea typeface="Times New Roman"/>
                <a:cs typeface="Times New Roman"/>
                <a:sym typeface="Times New Roman"/>
              </a:rPr>
              <a:t>lvárások teljesítése</a:t>
            </a:r>
            <a:r>
              <a:rPr lang="hu" sz="2400" dirty="0">
                <a:solidFill>
                  <a:schemeClr val="bg1"/>
                </a:solidFill>
                <a:latin typeface="Times New Roman"/>
                <a:ea typeface="Times New Roman"/>
                <a:cs typeface="Times New Roman"/>
                <a:sym typeface="Wingdings" panose="05000000000000000000" pitchFamily="2" charset="2"/>
              </a:rPr>
              <a:t></a:t>
            </a:r>
          </a:p>
          <a:p>
            <a:pPr>
              <a:spcBef>
                <a:spcPts val="0"/>
              </a:spcBef>
            </a:pPr>
            <a:r>
              <a:rPr lang="hu" sz="2400" dirty="0">
                <a:solidFill>
                  <a:schemeClr val="bg1"/>
                </a:solidFill>
                <a:latin typeface="Times New Roman"/>
                <a:ea typeface="Times New Roman"/>
                <a:cs typeface="Times New Roman"/>
                <a:sym typeface="Wingdings" panose="05000000000000000000" pitchFamily="2" charset="2"/>
              </a:rPr>
              <a:t>Népszövetségi felvétel</a:t>
            </a:r>
          </a:p>
          <a:p>
            <a:pPr>
              <a:spcBef>
                <a:spcPts val="0"/>
              </a:spcBef>
            </a:pPr>
            <a:r>
              <a:rPr lang="hu" sz="2400" dirty="0">
                <a:solidFill>
                  <a:schemeClr val="bg1"/>
                </a:solidFill>
                <a:latin typeface="Times New Roman"/>
                <a:ea typeface="Times New Roman"/>
                <a:cs typeface="Times New Roman"/>
                <a:sym typeface="Wingdings" panose="05000000000000000000" pitchFamily="2" charset="2"/>
              </a:rPr>
              <a:t>2. </a:t>
            </a:r>
            <a:r>
              <a:rPr lang="hu-HU" sz="2400" dirty="0">
                <a:solidFill>
                  <a:schemeClr val="bg1"/>
                </a:solidFill>
                <a:latin typeface="Times New Roman"/>
                <a:ea typeface="Times New Roman"/>
                <a:cs typeface="Times New Roman"/>
                <a:sym typeface="Wingdings" panose="05000000000000000000" pitchFamily="2" charset="2"/>
              </a:rPr>
              <a:t>T</a:t>
            </a:r>
            <a:r>
              <a:rPr lang="hu" sz="2400" dirty="0">
                <a:solidFill>
                  <a:schemeClr val="bg1"/>
                </a:solidFill>
                <a:latin typeface="Times New Roman"/>
                <a:ea typeface="Times New Roman"/>
                <a:cs typeface="Times New Roman"/>
                <a:sym typeface="Wingdings" panose="05000000000000000000" pitchFamily="2" charset="2"/>
              </a:rPr>
              <a:t>ámogató keresés </a:t>
            </a:r>
          </a:p>
          <a:p>
            <a:pPr>
              <a:spcBef>
                <a:spcPts val="0"/>
              </a:spcBef>
            </a:pPr>
            <a:r>
              <a:rPr lang="hu" sz="2400" dirty="0">
                <a:solidFill>
                  <a:schemeClr val="bg1"/>
                </a:solidFill>
                <a:latin typeface="Times New Roman"/>
                <a:ea typeface="Times New Roman"/>
                <a:cs typeface="Times New Roman"/>
                <a:sym typeface="Wingdings" panose="05000000000000000000" pitchFamily="2" charset="2"/>
              </a:rPr>
              <a:t>Olaszo.?</a:t>
            </a:r>
            <a:endParaRPr lang="hu" sz="2400" dirty="0">
              <a:solidFill>
                <a:schemeClr val="bg1"/>
              </a:solidFill>
              <a:latin typeface="Times New Roman"/>
              <a:ea typeface="Times New Roman"/>
              <a:cs typeface="Times New Roman"/>
              <a:sym typeface="Times New Roman"/>
            </a:endParaRPr>
          </a:p>
        </p:txBody>
      </p:sp>
      <p:sp>
        <p:nvSpPr>
          <p:cNvPr id="220" name="Shape 220"/>
          <p:cNvSpPr txBox="1"/>
          <p:nvPr/>
        </p:nvSpPr>
        <p:spPr>
          <a:xfrm>
            <a:off x="6516217" y="2822507"/>
            <a:ext cx="2622556" cy="3840992"/>
          </a:xfrm>
          <a:prstGeom prst="rect">
            <a:avLst/>
          </a:prstGeom>
          <a:solidFill>
            <a:schemeClr val="accent3">
              <a:lumMod val="20000"/>
              <a:lumOff val="80000"/>
            </a:schemeClr>
          </a:solidFill>
          <a:ln>
            <a:noFill/>
          </a:ln>
        </p:spPr>
        <p:txBody>
          <a:bodyPr wrap="square" lIns="91425" tIns="91425" rIns="91425" bIns="91425" anchor="t" anchorCtr="0">
            <a:noAutofit/>
          </a:bodyPr>
          <a:lstStyle/>
          <a:p>
            <a:pPr>
              <a:spcBef>
                <a:spcPts val="0"/>
              </a:spcBef>
            </a:pPr>
            <a:r>
              <a:rPr lang="hu" sz="2400" b="1" dirty="0">
                <a:solidFill>
                  <a:srgbClr val="339966"/>
                </a:solidFill>
                <a:latin typeface="Times New Roman"/>
                <a:ea typeface="Times New Roman"/>
                <a:cs typeface="Times New Roman"/>
                <a:sym typeface="Times New Roman"/>
              </a:rPr>
              <a:t>GAZDASÁG</a:t>
            </a:r>
            <a:br>
              <a:rPr lang="hu" sz="2400" dirty="0">
                <a:solidFill>
                  <a:srgbClr val="E69138"/>
                </a:solidFill>
                <a:latin typeface="Times New Roman"/>
                <a:ea typeface="Times New Roman"/>
                <a:cs typeface="Times New Roman"/>
                <a:sym typeface="Times New Roman"/>
              </a:rPr>
            </a:br>
            <a:r>
              <a:rPr lang="hu" sz="2400" dirty="0">
                <a:latin typeface="Times New Roman"/>
                <a:ea typeface="Times New Roman"/>
                <a:cs typeface="Times New Roman"/>
                <a:sym typeface="Times New Roman"/>
              </a:rPr>
              <a:t>Infláció leküzdése, piac szerzés</a:t>
            </a:r>
          </a:p>
          <a:p>
            <a:pPr>
              <a:spcBef>
                <a:spcPts val="0"/>
              </a:spcBef>
            </a:pPr>
            <a:endParaRPr lang="hu" sz="2400" dirty="0">
              <a:latin typeface="Times New Roman"/>
              <a:ea typeface="Times New Roman"/>
              <a:cs typeface="Times New Roman"/>
              <a:sym typeface="Times New Roman"/>
            </a:endParaRPr>
          </a:p>
          <a:p>
            <a:pPr>
              <a:spcBef>
                <a:spcPts val="0"/>
              </a:spcBef>
            </a:pPr>
            <a:r>
              <a:rPr lang="hu" sz="2400" dirty="0">
                <a:latin typeface="Times New Roman"/>
                <a:ea typeface="Times New Roman"/>
                <a:cs typeface="Times New Roman"/>
                <a:sym typeface="Times New Roman"/>
              </a:rPr>
              <a:t>1.Honnan lesz pénz erre?</a:t>
            </a:r>
            <a:r>
              <a:rPr lang="hu" sz="2400" dirty="0">
                <a:latin typeface="Times New Roman"/>
                <a:ea typeface="Times New Roman"/>
                <a:cs typeface="Times New Roman"/>
                <a:sym typeface="Wingdings" panose="05000000000000000000" pitchFamily="2" charset="2"/>
              </a:rPr>
              <a:t></a:t>
            </a:r>
          </a:p>
          <a:p>
            <a:pPr>
              <a:spcBef>
                <a:spcPts val="0"/>
              </a:spcBef>
            </a:pPr>
            <a:r>
              <a:rPr lang="hu-HU" sz="2400" dirty="0">
                <a:latin typeface="Times New Roman"/>
                <a:ea typeface="Times New Roman"/>
                <a:cs typeface="Times New Roman"/>
                <a:sym typeface="Wingdings" panose="05000000000000000000" pitchFamily="2" charset="2"/>
              </a:rPr>
              <a:t>H</a:t>
            </a:r>
            <a:r>
              <a:rPr lang="hu" sz="2400" dirty="0">
                <a:latin typeface="Times New Roman"/>
                <a:ea typeface="Times New Roman"/>
                <a:cs typeface="Times New Roman"/>
                <a:sym typeface="Wingdings" panose="05000000000000000000" pitchFamily="2" charset="2"/>
              </a:rPr>
              <a:t>itel</a:t>
            </a:r>
          </a:p>
          <a:p>
            <a:pPr>
              <a:spcBef>
                <a:spcPts val="0"/>
              </a:spcBef>
            </a:pPr>
            <a:r>
              <a:rPr lang="hu" sz="2400" dirty="0">
                <a:latin typeface="Times New Roman"/>
                <a:ea typeface="Times New Roman"/>
                <a:cs typeface="Times New Roman"/>
                <a:sym typeface="Wingdings" panose="05000000000000000000" pitchFamily="2" charset="2"/>
              </a:rPr>
              <a:t>2.Külkereskedelmi partner</a:t>
            </a:r>
            <a:endParaRPr lang="hu" sz="2400" dirty="0">
              <a:latin typeface="Times New Roman"/>
              <a:ea typeface="Times New Roman"/>
              <a:cs typeface="Times New Roman"/>
              <a:sym typeface="Times New Roman"/>
            </a:endParaRPr>
          </a:p>
        </p:txBody>
      </p:sp>
      <p:cxnSp>
        <p:nvCxnSpPr>
          <p:cNvPr id="3" name="Egyenes összekötő nyíllal 2"/>
          <p:cNvCxnSpPr/>
          <p:nvPr/>
        </p:nvCxnSpPr>
        <p:spPr>
          <a:xfrm>
            <a:off x="3868335" y="3919406"/>
            <a:ext cx="0" cy="77089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Egyenes összekötő nyíllal 13"/>
          <p:cNvCxnSpPr>
            <a:cxnSpLocks/>
          </p:cNvCxnSpPr>
          <p:nvPr/>
        </p:nvCxnSpPr>
        <p:spPr>
          <a:xfrm>
            <a:off x="8676456" y="3657270"/>
            <a:ext cx="0" cy="806866"/>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 name="Egyenes összekötő nyíllal 3"/>
          <p:cNvCxnSpPr>
            <a:stCxn id="216" idx="3"/>
          </p:cNvCxnSpPr>
          <p:nvPr/>
        </p:nvCxnSpPr>
        <p:spPr>
          <a:xfrm flipH="1">
            <a:off x="6347393" y="989970"/>
            <a:ext cx="1" cy="792288"/>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 name="Téglalap 1">
            <a:extLst>
              <a:ext uri="{FF2B5EF4-FFF2-40B4-BE49-F238E27FC236}">
                <a16:creationId xmlns:a16="http://schemas.microsoft.com/office/drawing/2014/main" id="{CBFC0A89-EB2B-465B-A166-D025370FBD48}"/>
              </a:ext>
            </a:extLst>
          </p:cNvPr>
          <p:cNvSpPr/>
          <p:nvPr/>
        </p:nvSpPr>
        <p:spPr>
          <a:xfrm>
            <a:off x="31575" y="3235101"/>
            <a:ext cx="1638094" cy="3428398"/>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u-HU" sz="2400" b="1" dirty="0"/>
              <a:t>Célok</a:t>
            </a:r>
            <a:r>
              <a:rPr lang="hu-HU" sz="2400" b="1" dirty="0">
                <a:sym typeface="Wingdings" panose="05000000000000000000" pitchFamily="2" charset="2"/>
              </a:rPr>
              <a:t></a:t>
            </a:r>
            <a:endParaRPr lang="hu-HU" sz="2400" b="1" dirty="0"/>
          </a:p>
          <a:p>
            <a:pPr algn="ctr"/>
            <a:endParaRPr lang="hu-HU" sz="2400" b="1" dirty="0"/>
          </a:p>
          <a:p>
            <a:pPr algn="ctr"/>
            <a:endParaRPr lang="hu-HU" sz="2400" b="1" dirty="0"/>
          </a:p>
          <a:p>
            <a:pPr algn="ctr"/>
            <a:r>
              <a:rPr lang="hu-HU" sz="2400" b="1" dirty="0"/>
              <a:t>Hogyan, mi kell hozzá, hogy teljesüljön?</a:t>
            </a:r>
          </a:p>
        </p:txBody>
      </p:sp>
      <p:sp>
        <p:nvSpPr>
          <p:cNvPr id="5" name="Ellipszis 4"/>
          <p:cNvSpPr/>
          <p:nvPr/>
        </p:nvSpPr>
        <p:spPr>
          <a:xfrm>
            <a:off x="1988115" y="5978439"/>
            <a:ext cx="2379803" cy="68506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u-HU" sz="2800" b="1" dirty="0"/>
              <a:t>Király?</a:t>
            </a:r>
          </a:p>
        </p:txBody>
      </p:sp>
    </p:spTree>
    <p:extLst>
      <p:ext uri="{BB962C8B-B14F-4D97-AF65-F5344CB8AC3E}">
        <p14:creationId xmlns:p14="http://schemas.microsoft.com/office/powerpoint/2010/main" val="25376954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Shape 243"/>
          <p:cNvSpPr txBox="1"/>
          <p:nvPr/>
        </p:nvSpPr>
        <p:spPr>
          <a:xfrm>
            <a:off x="251520" y="0"/>
            <a:ext cx="5256584" cy="1393775"/>
          </a:xfrm>
          <a:prstGeom prst="rect">
            <a:avLst/>
          </a:prstGeom>
          <a:noFill/>
          <a:ln>
            <a:noFill/>
          </a:ln>
        </p:spPr>
        <p:txBody>
          <a:bodyPr wrap="square" lIns="91425" tIns="91425" rIns="91425" bIns="91425" anchor="t" anchorCtr="0">
            <a:noAutofit/>
          </a:bodyPr>
          <a:lstStyle/>
          <a:p>
            <a:pPr>
              <a:spcBef>
                <a:spcPts val="0"/>
              </a:spcBef>
            </a:pPr>
            <a:r>
              <a:rPr lang="hu" sz="2800" b="1" dirty="0">
                <a:solidFill>
                  <a:srgbClr val="C00000"/>
                </a:solidFill>
                <a:latin typeface="Times New Roman"/>
                <a:ea typeface="Times New Roman"/>
                <a:cs typeface="Times New Roman"/>
                <a:sym typeface="Times New Roman"/>
              </a:rPr>
              <a:t>Külpolitika a húszas években I. </a:t>
            </a:r>
          </a:p>
        </p:txBody>
      </p:sp>
      <p:sp>
        <p:nvSpPr>
          <p:cNvPr id="244" name="Shape 244"/>
          <p:cNvSpPr txBox="1"/>
          <p:nvPr/>
        </p:nvSpPr>
        <p:spPr>
          <a:xfrm>
            <a:off x="251520" y="748499"/>
            <a:ext cx="2652580" cy="1312349"/>
          </a:xfrm>
          <a:prstGeom prst="rect">
            <a:avLst/>
          </a:prstGeom>
          <a:noFill/>
          <a:ln>
            <a:noFill/>
          </a:ln>
        </p:spPr>
        <p:txBody>
          <a:bodyPr wrap="square" lIns="91425" tIns="91425" rIns="91425" bIns="91425" anchor="t" anchorCtr="0">
            <a:noAutofit/>
          </a:bodyPr>
          <a:lstStyle/>
          <a:p>
            <a:pPr>
              <a:spcBef>
                <a:spcPts val="0"/>
              </a:spcBef>
            </a:pPr>
            <a:r>
              <a:rPr lang="hu" sz="2400" dirty="0">
                <a:latin typeface="Times New Roman"/>
                <a:ea typeface="Times New Roman"/>
                <a:cs typeface="Times New Roman"/>
                <a:sym typeface="Times New Roman"/>
              </a:rPr>
              <a:t>Revíziós siker: </a:t>
            </a:r>
            <a:r>
              <a:rPr lang="hu" sz="2400" b="1" dirty="0">
                <a:latin typeface="Times New Roman"/>
                <a:ea typeface="Times New Roman"/>
                <a:cs typeface="Times New Roman"/>
                <a:sym typeface="Times New Roman"/>
              </a:rPr>
              <a:t>SOPRON</a:t>
            </a:r>
          </a:p>
          <a:p>
            <a:pPr>
              <a:spcBef>
                <a:spcPts val="0"/>
              </a:spcBef>
            </a:pPr>
            <a:r>
              <a:rPr lang="hu" sz="2400" b="1" dirty="0">
                <a:latin typeface="Times New Roman"/>
                <a:ea typeface="Times New Roman"/>
                <a:cs typeface="Times New Roman"/>
                <a:sym typeface="Times New Roman"/>
              </a:rPr>
              <a:t>   Népszavazás</a:t>
            </a:r>
          </a:p>
        </p:txBody>
      </p:sp>
      <p:pic>
        <p:nvPicPr>
          <p:cNvPr id="245" name="Shape 245"/>
          <p:cNvPicPr preferRelativeResize="0"/>
          <p:nvPr/>
        </p:nvPicPr>
        <p:blipFill>
          <a:blip r:embed="rId3" cstate="print">
            <a:alphaModFix/>
          </a:blip>
          <a:stretch>
            <a:fillRect/>
          </a:stretch>
        </p:blipFill>
        <p:spPr>
          <a:xfrm>
            <a:off x="251520" y="2060848"/>
            <a:ext cx="3194618" cy="3809302"/>
          </a:xfrm>
          <a:prstGeom prst="rect">
            <a:avLst/>
          </a:prstGeom>
          <a:noFill/>
          <a:ln>
            <a:noFill/>
          </a:ln>
        </p:spPr>
      </p:pic>
      <p:pic>
        <p:nvPicPr>
          <p:cNvPr id="246" name="Shape 246"/>
          <p:cNvPicPr preferRelativeResize="0"/>
          <p:nvPr/>
        </p:nvPicPr>
        <p:blipFill>
          <a:blip r:embed="rId4" cstate="print">
            <a:alphaModFix/>
          </a:blip>
          <a:stretch>
            <a:fillRect/>
          </a:stretch>
        </p:blipFill>
        <p:spPr>
          <a:xfrm>
            <a:off x="5645026" y="620688"/>
            <a:ext cx="3823518" cy="5249463"/>
          </a:xfrm>
          <a:prstGeom prst="rect">
            <a:avLst/>
          </a:prstGeom>
          <a:noFill/>
          <a:ln>
            <a:noFill/>
          </a:ln>
        </p:spPr>
      </p:pic>
      <p:pic>
        <p:nvPicPr>
          <p:cNvPr id="247" name="Shape 247"/>
          <p:cNvPicPr preferRelativeResize="0"/>
          <p:nvPr/>
        </p:nvPicPr>
        <p:blipFill rotWithShape="1">
          <a:blip r:embed="rId5" cstate="print">
            <a:alphaModFix/>
          </a:blip>
          <a:srcRect l="10173" t="13904" r="8697"/>
          <a:stretch/>
        </p:blipFill>
        <p:spPr>
          <a:xfrm rot="-227654">
            <a:off x="3172394" y="827864"/>
            <a:ext cx="2500280" cy="3067774"/>
          </a:xfrm>
          <a:prstGeom prst="rect">
            <a:avLst/>
          </a:prstGeom>
          <a:noFill/>
          <a:ln w="19050" cap="flat" cmpd="sng">
            <a:solidFill>
              <a:schemeClr val="dk2"/>
            </a:solidFill>
            <a:prstDash val="solid"/>
            <a:round/>
            <a:headEnd type="none" w="med" len="med"/>
            <a:tailEnd type="none" w="med" len="med"/>
          </a:ln>
        </p:spPr>
      </p:pic>
      <p:sp>
        <p:nvSpPr>
          <p:cNvPr id="248" name="Shape 248"/>
          <p:cNvSpPr txBox="1"/>
          <p:nvPr/>
        </p:nvSpPr>
        <p:spPr>
          <a:xfrm>
            <a:off x="2555776" y="5661248"/>
            <a:ext cx="5904656" cy="1080120"/>
          </a:xfrm>
          <a:prstGeom prst="rect">
            <a:avLst/>
          </a:prstGeom>
          <a:noFill/>
          <a:ln>
            <a:noFill/>
          </a:ln>
        </p:spPr>
        <p:txBody>
          <a:bodyPr wrap="square" lIns="91425" tIns="91425" rIns="91425" bIns="91425" anchor="t" anchorCtr="0">
            <a:noAutofit/>
          </a:bodyPr>
          <a:lstStyle/>
          <a:p>
            <a:pPr>
              <a:spcBef>
                <a:spcPts val="0"/>
              </a:spcBef>
            </a:pPr>
            <a:r>
              <a:rPr lang="hu" sz="2800" b="1" dirty="0">
                <a:solidFill>
                  <a:srgbClr val="C00000"/>
                </a:solidFill>
                <a:latin typeface="Times New Roman"/>
                <a:ea typeface="Times New Roman"/>
                <a:cs typeface="Times New Roman"/>
                <a:sym typeface="Times New Roman"/>
              </a:rPr>
              <a:t>Civitas Fidelissima: </a:t>
            </a:r>
            <a:br>
              <a:rPr lang="hu" sz="2800" b="1" dirty="0">
                <a:solidFill>
                  <a:srgbClr val="C00000"/>
                </a:solidFill>
                <a:latin typeface="Times New Roman"/>
                <a:ea typeface="Times New Roman"/>
                <a:cs typeface="Times New Roman"/>
                <a:sym typeface="Times New Roman"/>
              </a:rPr>
            </a:br>
            <a:r>
              <a:rPr lang="hu" sz="2800" b="1" dirty="0">
                <a:solidFill>
                  <a:srgbClr val="C00000"/>
                </a:solidFill>
                <a:latin typeface="Times New Roman"/>
                <a:ea typeface="Times New Roman"/>
                <a:cs typeface="Times New Roman"/>
                <a:sym typeface="Times New Roman"/>
              </a:rPr>
              <a:t>A leghűségesebb város</a:t>
            </a:r>
          </a:p>
        </p:txBody>
      </p:sp>
    </p:spTree>
    <p:extLst>
      <p:ext uri="{BB962C8B-B14F-4D97-AF65-F5344CB8AC3E}">
        <p14:creationId xmlns:p14="http://schemas.microsoft.com/office/powerpoint/2010/main" val="189645445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Shape 253"/>
          <p:cNvSpPr txBox="1"/>
          <p:nvPr/>
        </p:nvSpPr>
        <p:spPr>
          <a:xfrm>
            <a:off x="3131840" y="1"/>
            <a:ext cx="5760640" cy="548679"/>
          </a:xfrm>
          <a:prstGeom prst="rect">
            <a:avLst/>
          </a:prstGeom>
          <a:noFill/>
          <a:ln>
            <a:noFill/>
          </a:ln>
        </p:spPr>
        <p:txBody>
          <a:bodyPr wrap="square" lIns="91425" tIns="91425" rIns="91425" bIns="91425" anchor="t" anchorCtr="0">
            <a:noAutofit/>
          </a:bodyPr>
          <a:lstStyle/>
          <a:p>
            <a:pPr>
              <a:spcBef>
                <a:spcPts val="0"/>
              </a:spcBef>
            </a:pPr>
            <a:r>
              <a:rPr lang="hu" sz="2800" b="1" dirty="0">
                <a:solidFill>
                  <a:srgbClr val="C00000"/>
                </a:solidFill>
                <a:latin typeface="Times New Roman"/>
                <a:ea typeface="Times New Roman"/>
                <a:cs typeface="Times New Roman"/>
                <a:sym typeface="Times New Roman"/>
              </a:rPr>
              <a:t>Külpolitika a húszas években II. </a:t>
            </a:r>
          </a:p>
        </p:txBody>
      </p:sp>
      <p:pic>
        <p:nvPicPr>
          <p:cNvPr id="254" name="Shape 254"/>
          <p:cNvPicPr preferRelativeResize="0"/>
          <p:nvPr/>
        </p:nvPicPr>
        <p:blipFill>
          <a:blip r:embed="rId3" cstate="print">
            <a:alphaModFix/>
          </a:blip>
          <a:stretch>
            <a:fillRect/>
          </a:stretch>
        </p:blipFill>
        <p:spPr>
          <a:xfrm>
            <a:off x="272860" y="2457891"/>
            <a:ext cx="5830850" cy="4347775"/>
          </a:xfrm>
          <a:prstGeom prst="rect">
            <a:avLst/>
          </a:prstGeom>
          <a:noFill/>
          <a:ln>
            <a:noFill/>
          </a:ln>
        </p:spPr>
      </p:pic>
      <p:sp>
        <p:nvSpPr>
          <p:cNvPr id="255" name="Shape 255"/>
          <p:cNvSpPr txBox="1"/>
          <p:nvPr/>
        </p:nvSpPr>
        <p:spPr>
          <a:xfrm>
            <a:off x="11983814" y="8034908"/>
            <a:ext cx="2173390" cy="2736304"/>
          </a:xfrm>
          <a:prstGeom prst="rect">
            <a:avLst/>
          </a:prstGeom>
          <a:noFill/>
          <a:ln>
            <a:noFill/>
          </a:ln>
        </p:spPr>
        <p:txBody>
          <a:bodyPr wrap="square" lIns="91425" tIns="91425" rIns="91425" bIns="91425" anchor="t" anchorCtr="0">
            <a:noAutofit/>
          </a:bodyPr>
          <a:lstStyle/>
          <a:p>
            <a:pPr>
              <a:spcBef>
                <a:spcPts val="0"/>
              </a:spcBef>
            </a:pPr>
            <a:endParaRPr lang="hu" sz="2400" dirty="0">
              <a:latin typeface="Times New Roman"/>
              <a:ea typeface="Times New Roman"/>
              <a:cs typeface="Times New Roman"/>
              <a:sym typeface="Times New Roman"/>
            </a:endParaRPr>
          </a:p>
        </p:txBody>
      </p:sp>
      <p:sp>
        <p:nvSpPr>
          <p:cNvPr id="2" name="Téglalap 1"/>
          <p:cNvSpPr/>
          <p:nvPr/>
        </p:nvSpPr>
        <p:spPr>
          <a:xfrm>
            <a:off x="53163" y="414671"/>
            <a:ext cx="9343373" cy="2062103"/>
          </a:xfrm>
          <a:prstGeom prst="rect">
            <a:avLst/>
          </a:prstGeom>
        </p:spPr>
        <p:txBody>
          <a:bodyPr wrap="square">
            <a:spAutoFit/>
          </a:bodyPr>
          <a:lstStyle/>
          <a:p>
            <a:pPr>
              <a:spcBef>
                <a:spcPts val="0"/>
              </a:spcBef>
            </a:pPr>
            <a:r>
              <a:rPr lang="hu-HU" sz="2400" b="1" dirty="0">
                <a:latin typeface="+mn-lt"/>
                <a:ea typeface="Times New Roman"/>
                <a:cs typeface="Times New Roman"/>
                <a:sym typeface="Times New Roman"/>
              </a:rPr>
              <a:t>1922:</a:t>
            </a:r>
            <a:r>
              <a:rPr lang="hu-HU" sz="2400" dirty="0">
                <a:latin typeface="+mn-lt"/>
                <a:ea typeface="Times New Roman"/>
                <a:cs typeface="Times New Roman"/>
                <a:sym typeface="Times New Roman"/>
              </a:rPr>
              <a:t> Magyarország felvétele a </a:t>
            </a:r>
            <a:r>
              <a:rPr lang="hu-HU" sz="2400" b="1" dirty="0">
                <a:latin typeface="+mn-lt"/>
                <a:ea typeface="Times New Roman"/>
                <a:cs typeface="Times New Roman"/>
                <a:sym typeface="Times New Roman"/>
              </a:rPr>
              <a:t>Nemzetek </a:t>
            </a:r>
            <a:r>
              <a:rPr lang="hu-HU" sz="2400" b="1" dirty="0" err="1">
                <a:latin typeface="+mn-lt"/>
                <a:ea typeface="Times New Roman"/>
                <a:cs typeface="Times New Roman"/>
                <a:sym typeface="Times New Roman"/>
              </a:rPr>
              <a:t>Szövetségébe</a:t>
            </a:r>
            <a:r>
              <a:rPr lang="hu-HU" sz="2400" b="1" dirty="0" err="1">
                <a:latin typeface="+mn-lt"/>
                <a:ea typeface="Times New Roman"/>
                <a:cs typeface="Times New Roman"/>
                <a:sym typeface="Wingdings" panose="05000000000000000000" pitchFamily="2" charset="2"/>
              </a:rPr>
              <a:t></a:t>
            </a:r>
            <a:r>
              <a:rPr lang="hu-HU" sz="2400" dirty="0" err="1">
                <a:latin typeface="+mn-lt"/>
                <a:ea typeface="Times New Roman"/>
                <a:cs typeface="Times New Roman"/>
                <a:sym typeface="Times New Roman"/>
              </a:rPr>
              <a:t>Miért</a:t>
            </a:r>
            <a:r>
              <a:rPr lang="hu-HU" sz="2400" dirty="0">
                <a:latin typeface="+mn-lt"/>
                <a:ea typeface="Times New Roman"/>
                <a:cs typeface="Times New Roman"/>
                <a:sym typeface="Times New Roman"/>
              </a:rPr>
              <a:t> fontos?</a:t>
            </a:r>
          </a:p>
          <a:p>
            <a:pPr>
              <a:spcBef>
                <a:spcPts val="0"/>
              </a:spcBef>
            </a:pPr>
            <a:r>
              <a:rPr lang="hu-HU" sz="2400" dirty="0">
                <a:latin typeface="+mn-lt"/>
                <a:ea typeface="Times New Roman"/>
                <a:cs typeface="Times New Roman"/>
                <a:sym typeface="Times New Roman"/>
              </a:rPr>
              <a:t>1.Kitörés az elszigeteltségből!</a:t>
            </a:r>
          </a:p>
          <a:p>
            <a:pPr>
              <a:spcBef>
                <a:spcPts val="0"/>
              </a:spcBef>
            </a:pPr>
            <a:r>
              <a:rPr lang="hu-HU" sz="2400" dirty="0">
                <a:latin typeface="+mn-lt"/>
                <a:ea typeface="Times New Roman"/>
                <a:cs typeface="Times New Roman"/>
                <a:sym typeface="Times New Roman"/>
              </a:rPr>
              <a:t>2. Hitel és pénzügyi stabilizáció</a:t>
            </a:r>
          </a:p>
          <a:p>
            <a:pPr>
              <a:spcBef>
                <a:spcPts val="0"/>
              </a:spcBef>
            </a:pPr>
            <a:r>
              <a:rPr lang="hu-HU" sz="2400" b="1" dirty="0">
                <a:latin typeface="+mn-lt"/>
                <a:ea typeface="Times New Roman"/>
                <a:cs typeface="Times New Roman"/>
                <a:sym typeface="Times New Roman"/>
              </a:rPr>
              <a:t>De honnan várható segítség a magyar külpolitika alapvető céljának eléréséhez</a:t>
            </a:r>
            <a:r>
              <a:rPr lang="hu-HU" sz="3200" b="1" dirty="0">
                <a:latin typeface="+mn-lt"/>
                <a:ea typeface="Times New Roman"/>
                <a:cs typeface="Times New Roman"/>
                <a:sym typeface="Times New Roman"/>
              </a:rPr>
              <a:t>?</a:t>
            </a:r>
          </a:p>
        </p:txBody>
      </p:sp>
      <p:sp>
        <p:nvSpPr>
          <p:cNvPr id="3" name="Ellipszis 2"/>
          <p:cNvSpPr/>
          <p:nvPr/>
        </p:nvSpPr>
        <p:spPr>
          <a:xfrm>
            <a:off x="251520" y="4941168"/>
            <a:ext cx="4176464" cy="1706488"/>
          </a:xfrm>
          <a:prstGeom prst="ellipse">
            <a:avLst/>
          </a:prstGeom>
          <a:solidFill>
            <a:srgbClr val="6699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Bef>
                <a:spcPts val="0"/>
              </a:spcBef>
            </a:pPr>
            <a:r>
              <a:rPr lang="hu-HU" sz="2400" b="1" dirty="0">
                <a:solidFill>
                  <a:srgbClr val="C00000"/>
                </a:solidFill>
                <a:latin typeface="Times New Roman"/>
                <a:ea typeface="Times New Roman"/>
                <a:cs typeface="Times New Roman"/>
                <a:sym typeface="Times New Roman"/>
              </a:rPr>
              <a:t>Bethlen és Mussolini</a:t>
            </a:r>
          </a:p>
          <a:p>
            <a:pPr>
              <a:spcBef>
                <a:spcPts val="0"/>
              </a:spcBef>
            </a:pPr>
            <a:r>
              <a:rPr lang="hu-HU" sz="2400" b="1" dirty="0">
                <a:solidFill>
                  <a:srgbClr val="C00000"/>
                </a:solidFill>
                <a:latin typeface="Times New Roman"/>
                <a:ea typeface="Times New Roman"/>
                <a:cs typeface="Times New Roman"/>
                <a:sym typeface="Times New Roman"/>
              </a:rPr>
              <a:t>1927: Olasz-magyar barátsági szerződés</a:t>
            </a:r>
          </a:p>
        </p:txBody>
      </p:sp>
      <p:pic>
        <p:nvPicPr>
          <p:cNvPr id="2050" name="Picture 2" descr="https://nemnemsoha.gportal.hu/portal/nemnemsoha/image/gallery/1246319931_93.jpe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36103" y="3284984"/>
            <a:ext cx="4407897" cy="30603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81823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5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0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p:txBody>
          <a:bodyPr/>
          <a:lstStyle/>
          <a:p>
            <a:endParaRPr lang="hu-HU" dirty="0"/>
          </a:p>
        </p:txBody>
      </p:sp>
      <p:pic>
        <p:nvPicPr>
          <p:cNvPr id="3082" name="Picture 10" descr="KÃ©ptalÃ¡lat a kÃ¶vetkezÅre: âRothermere revÃ­ziÃ³ emlÃ©kmÅ±â"/>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2334" y="-3699792"/>
            <a:ext cx="9721080" cy="12961440"/>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KÃ©ptalÃ¡lat a kÃ¶vetkezÅre: âRothermere revÃ­ziÃ³ emlÃ©kmÅ±â"/>
          <p:cNvPicPr>
            <a:picLocks noGrp="1" noChangeAspect="1" noChangeArrowheads="1"/>
          </p:cNvPicPr>
          <p:nvPr>
            <p:ph sz="half" idx="1"/>
          </p:nvPr>
        </p:nvPicPr>
        <p:blipFill>
          <a:blip r:embed="rId3" cstate="print">
            <a:extLst>
              <a:ext uri="{28A0092B-C50C-407E-A947-70E740481C1C}">
                <a14:useLocalDpi xmlns:a14="http://schemas.microsoft.com/office/drawing/2010/main" val="0"/>
              </a:ext>
            </a:extLst>
          </a:blip>
          <a:srcRect/>
          <a:stretch>
            <a:fillRect/>
          </a:stretch>
        </p:blipFill>
        <p:spPr bwMode="auto">
          <a:xfrm>
            <a:off x="3875644" y="116632"/>
            <a:ext cx="5249788" cy="3233267"/>
          </a:xfrm>
          <a:prstGeom prst="rect">
            <a:avLst/>
          </a:prstGeom>
          <a:noFill/>
          <a:extLst>
            <a:ext uri="{909E8E84-426E-40DD-AFC4-6F175D3DCCD1}">
              <a14:hiddenFill xmlns:a14="http://schemas.microsoft.com/office/drawing/2010/main">
                <a:solidFill>
                  <a:srgbClr val="FFFFFF"/>
                </a:solidFill>
              </a14:hiddenFill>
            </a:ext>
          </a:extLst>
        </p:spPr>
      </p:pic>
      <p:pic>
        <p:nvPicPr>
          <p:cNvPr id="5" name="Tartalom helye 4"/>
          <p:cNvPicPr>
            <a:picLocks noGrp="1" noChangeAspect="1"/>
          </p:cNvPicPr>
          <p:nvPr>
            <p:ph sz="half" idx="2"/>
          </p:nvPr>
        </p:nvPicPr>
        <p:blipFill>
          <a:blip r:embed="rId4" cstate="print">
            <a:extLst>
              <a:ext uri="{28A0092B-C50C-407E-A947-70E740481C1C}">
                <a14:useLocalDpi xmlns:a14="http://schemas.microsoft.com/office/drawing/2010/main" val="0"/>
              </a:ext>
            </a:extLst>
          </a:blip>
          <a:stretch>
            <a:fillRect/>
          </a:stretch>
        </p:blipFill>
        <p:spPr>
          <a:xfrm>
            <a:off x="1217592" y="980728"/>
            <a:ext cx="7688524" cy="5766393"/>
          </a:xfrm>
        </p:spPr>
      </p:pic>
    </p:spTree>
    <p:extLst>
      <p:ext uri="{BB962C8B-B14F-4D97-AF65-F5344CB8AC3E}">
        <p14:creationId xmlns:p14="http://schemas.microsoft.com/office/powerpoint/2010/main" val="433091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pic>
        <p:nvPicPr>
          <p:cNvPr id="264" name="Shape 264" descr="IMG_1002.JPG"/>
          <p:cNvPicPr preferRelativeResize="0"/>
          <p:nvPr/>
        </p:nvPicPr>
        <p:blipFill>
          <a:blip r:embed="rId3" cstate="print">
            <a:alphaModFix/>
          </a:blip>
          <a:stretch>
            <a:fillRect/>
          </a:stretch>
        </p:blipFill>
        <p:spPr>
          <a:xfrm>
            <a:off x="935088" y="404664"/>
            <a:ext cx="8208912" cy="6237312"/>
          </a:xfrm>
          <a:prstGeom prst="rect">
            <a:avLst/>
          </a:prstGeom>
          <a:noFill/>
          <a:ln>
            <a:noFill/>
          </a:ln>
        </p:spPr>
      </p:pic>
      <p:sp>
        <p:nvSpPr>
          <p:cNvPr id="261" name="Shape 261"/>
          <p:cNvSpPr txBox="1"/>
          <p:nvPr/>
        </p:nvSpPr>
        <p:spPr>
          <a:xfrm>
            <a:off x="3347864" y="1"/>
            <a:ext cx="5616624" cy="692696"/>
          </a:xfrm>
          <a:prstGeom prst="rect">
            <a:avLst/>
          </a:prstGeom>
          <a:noFill/>
          <a:ln>
            <a:noFill/>
          </a:ln>
        </p:spPr>
        <p:txBody>
          <a:bodyPr wrap="square" lIns="91425" tIns="91425" rIns="91425" bIns="91425" anchor="t" anchorCtr="0">
            <a:noAutofit/>
          </a:bodyPr>
          <a:lstStyle/>
          <a:p>
            <a:pPr lvl="0">
              <a:spcBef>
                <a:spcPts val="0"/>
              </a:spcBef>
              <a:buNone/>
            </a:pPr>
            <a:r>
              <a:rPr lang="hu" sz="3600" b="1" dirty="0">
                <a:solidFill>
                  <a:srgbClr val="C00000"/>
                </a:solidFill>
                <a:latin typeface="Calibri" pitchFamily="34" charset="0"/>
                <a:ea typeface="Times New Roman"/>
                <a:cs typeface="Calibri" pitchFamily="34" charset="0"/>
                <a:sym typeface="Times New Roman"/>
              </a:rPr>
              <a:t>Gazdasági konszolidáció I.</a:t>
            </a:r>
          </a:p>
        </p:txBody>
      </p:sp>
      <p:pic>
        <p:nvPicPr>
          <p:cNvPr id="262" name="Shape 262"/>
          <p:cNvPicPr preferRelativeResize="0"/>
          <p:nvPr/>
        </p:nvPicPr>
        <p:blipFill>
          <a:blip r:embed="rId4" cstate="print">
            <a:alphaModFix/>
          </a:blip>
          <a:stretch>
            <a:fillRect/>
          </a:stretch>
        </p:blipFill>
        <p:spPr>
          <a:xfrm>
            <a:off x="107504" y="0"/>
            <a:ext cx="2736304" cy="6057092"/>
          </a:xfrm>
          <a:prstGeom prst="rect">
            <a:avLst/>
          </a:prstGeom>
          <a:noFill/>
          <a:ln>
            <a:noFill/>
          </a:ln>
        </p:spPr>
      </p:pic>
      <p:sp>
        <p:nvSpPr>
          <p:cNvPr id="265" name="Shape 265"/>
          <p:cNvSpPr txBox="1"/>
          <p:nvPr/>
        </p:nvSpPr>
        <p:spPr>
          <a:xfrm>
            <a:off x="107504" y="5517231"/>
            <a:ext cx="10009112" cy="864097"/>
          </a:xfrm>
          <a:prstGeom prst="rect">
            <a:avLst/>
          </a:prstGeom>
          <a:noFill/>
          <a:ln>
            <a:noFill/>
          </a:ln>
        </p:spPr>
        <p:txBody>
          <a:bodyPr wrap="square" lIns="91425" tIns="91425" rIns="91425" bIns="91425" anchor="t" anchorCtr="0">
            <a:noAutofit/>
          </a:bodyPr>
          <a:lstStyle/>
          <a:p>
            <a:pPr lvl="0">
              <a:spcBef>
                <a:spcPts val="0"/>
              </a:spcBef>
              <a:buNone/>
            </a:pPr>
            <a:r>
              <a:rPr lang="hu" sz="3600" b="1" dirty="0">
                <a:solidFill>
                  <a:srgbClr val="C00000"/>
                </a:solidFill>
                <a:latin typeface="+mj-lt"/>
                <a:ea typeface="Times New Roman"/>
                <a:cs typeface="Times New Roman"/>
                <a:sym typeface="Times New Roman"/>
              </a:rPr>
              <a:t>Trianoni békeszerződés gazdasági</a:t>
            </a:r>
          </a:p>
          <a:p>
            <a:pPr lvl="0">
              <a:spcBef>
                <a:spcPts val="0"/>
              </a:spcBef>
              <a:buNone/>
            </a:pPr>
            <a:r>
              <a:rPr lang="hu" sz="3600" b="1" dirty="0">
                <a:solidFill>
                  <a:srgbClr val="C00000"/>
                </a:solidFill>
                <a:latin typeface="+mj-lt"/>
                <a:ea typeface="Times New Roman"/>
                <a:cs typeface="Times New Roman"/>
                <a:sym typeface="Times New Roman"/>
              </a:rPr>
              <a:t> következményei</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p:txBody>
          <a:bodyPr/>
          <a:lstStyle/>
          <a:p>
            <a:r>
              <a:rPr lang="hu-HU" dirty="0"/>
              <a:t>Mi mindent kell rendezni?</a:t>
            </a:r>
            <a:br>
              <a:rPr lang="hu-HU" dirty="0"/>
            </a:br>
            <a:r>
              <a:rPr lang="hu-HU" dirty="0"/>
              <a:t>Konszolidálandó problémák….</a:t>
            </a:r>
          </a:p>
        </p:txBody>
      </p:sp>
      <p:sp>
        <p:nvSpPr>
          <p:cNvPr id="3" name="Tartalom helye 2"/>
          <p:cNvSpPr>
            <a:spLocks noGrp="1"/>
          </p:cNvSpPr>
          <p:nvPr>
            <p:ph idx="1"/>
          </p:nvPr>
        </p:nvSpPr>
        <p:spPr>
          <a:xfrm>
            <a:off x="0" y="1628800"/>
            <a:ext cx="9144000" cy="4497363"/>
          </a:xfrm>
        </p:spPr>
        <p:txBody>
          <a:bodyPr/>
          <a:lstStyle/>
          <a:p>
            <a:r>
              <a:rPr lang="hu-HU" dirty="0"/>
              <a:t>Külpolitika</a:t>
            </a:r>
            <a:r>
              <a:rPr lang="hu-HU" dirty="0">
                <a:sym typeface="Wingdings" pitchFamily="2" charset="2"/>
              </a:rPr>
              <a:t> békekötés kevés, mert szükség lenne…</a:t>
            </a:r>
          </a:p>
          <a:p>
            <a:r>
              <a:rPr lang="hu-HU" dirty="0">
                <a:sym typeface="Wingdings" pitchFamily="2" charset="2"/>
              </a:rPr>
              <a:t>Király sorsa? Államforma?</a:t>
            </a:r>
            <a:endParaRPr lang="hu-HU" dirty="0"/>
          </a:p>
          <a:p>
            <a:r>
              <a:rPr lang="hu-HU" dirty="0"/>
              <a:t>Társadalmi problémák és feszültségek (földkérdés, menekültek, antiszemitizmus)</a:t>
            </a:r>
          </a:p>
          <a:p>
            <a:r>
              <a:rPr lang="hu-HU" dirty="0"/>
              <a:t>Politikai rendszer stabilitását mi biztosítja?</a:t>
            </a:r>
            <a:r>
              <a:rPr lang="hu-HU" dirty="0">
                <a:sym typeface="Wingdings" panose="05000000000000000000" pitchFamily="2" charset="2"/>
              </a:rPr>
              <a:t></a:t>
            </a:r>
            <a:r>
              <a:rPr lang="hu-HU" dirty="0"/>
              <a:t>parlamentarizmus megtartása?</a:t>
            </a:r>
          </a:p>
          <a:p>
            <a:r>
              <a:rPr lang="hu-HU" dirty="0"/>
              <a:t>Szélsőséges mozgalmakkal mi történik?</a:t>
            </a:r>
          </a:p>
          <a:p>
            <a:r>
              <a:rPr lang="hu-HU" dirty="0"/>
              <a:t>Gazdaság és pénzügyi káosz-infláció</a:t>
            </a:r>
          </a:p>
          <a:p>
            <a:endParaRPr lang="hu-HU" dirty="0"/>
          </a:p>
          <a:p>
            <a:endParaRPr lang="hu-HU" dirty="0"/>
          </a:p>
        </p:txBody>
      </p:sp>
    </p:spTree>
    <p:extLst>
      <p:ext uri="{BB962C8B-B14F-4D97-AF65-F5344CB8AC3E}">
        <p14:creationId xmlns:p14="http://schemas.microsoft.com/office/powerpoint/2010/main" val="1510224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a:xfrm>
            <a:off x="395536" y="274638"/>
            <a:ext cx="8291264" cy="922114"/>
          </a:xfrm>
        </p:spPr>
        <p:txBody>
          <a:bodyPr/>
          <a:lstStyle/>
          <a:p>
            <a:r>
              <a:rPr lang="hu-HU" sz="3200" b="1" dirty="0">
                <a:latin typeface="+mn-lt"/>
              </a:rPr>
              <a:t>Néhány ország részesedése Magyarország összes behozatalából (%)</a:t>
            </a:r>
            <a:br>
              <a:rPr lang="hu-HU" sz="3200" b="1" dirty="0">
                <a:latin typeface="+mn-lt"/>
              </a:rPr>
            </a:br>
            <a:endParaRPr lang="hu-HU" sz="3200" dirty="0">
              <a:latin typeface="+mn-lt"/>
            </a:endParaRPr>
          </a:p>
        </p:txBody>
      </p:sp>
      <p:graphicFrame>
        <p:nvGraphicFramePr>
          <p:cNvPr id="4" name="Objektum 1"/>
          <p:cNvGraphicFramePr>
            <a:graphicFrameLocks noGrp="1"/>
          </p:cNvGraphicFramePr>
          <p:nvPr>
            <p:ph idx="1"/>
            <p:extLst>
              <p:ext uri="{D42A27DB-BD31-4B8C-83A1-F6EECF244321}">
                <p14:modId xmlns:p14="http://schemas.microsoft.com/office/powerpoint/2010/main" val="609813816"/>
              </p:ext>
            </p:extLst>
          </p:nvPr>
        </p:nvGraphicFramePr>
        <p:xfrm>
          <a:off x="0" y="1052736"/>
          <a:ext cx="9324528" cy="507342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67098662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pic>
        <p:nvPicPr>
          <p:cNvPr id="1026" name="Picture 2" descr="C:\Users\User\Documents\nepszovetsegi-kolcson_ixwi0562.jpg"/>
          <p:cNvPicPr>
            <a:picLocks noChangeAspect="1" noChangeArrowheads="1"/>
          </p:cNvPicPr>
          <p:nvPr/>
        </p:nvPicPr>
        <p:blipFill>
          <a:blip r:embed="rId3" cstate="print"/>
          <a:srcRect/>
          <a:stretch>
            <a:fillRect/>
          </a:stretch>
        </p:blipFill>
        <p:spPr bwMode="auto">
          <a:xfrm>
            <a:off x="0" y="0"/>
            <a:ext cx="4860032" cy="6666301"/>
          </a:xfrm>
          <a:prstGeom prst="rect">
            <a:avLst/>
          </a:prstGeom>
          <a:noFill/>
        </p:spPr>
      </p:pic>
      <p:sp>
        <p:nvSpPr>
          <p:cNvPr id="270" name="Shape 270"/>
          <p:cNvSpPr txBox="1"/>
          <p:nvPr/>
        </p:nvSpPr>
        <p:spPr>
          <a:xfrm>
            <a:off x="4860032" y="0"/>
            <a:ext cx="4104456" cy="764704"/>
          </a:xfrm>
          <a:prstGeom prst="rect">
            <a:avLst/>
          </a:prstGeom>
          <a:noFill/>
          <a:ln>
            <a:noFill/>
          </a:ln>
        </p:spPr>
        <p:txBody>
          <a:bodyPr wrap="square" lIns="91425" tIns="91425" rIns="91425" bIns="91425" anchor="t" anchorCtr="0">
            <a:noAutofit/>
          </a:bodyPr>
          <a:lstStyle/>
          <a:p>
            <a:pPr lvl="0" rtl="0">
              <a:spcBef>
                <a:spcPts val="0"/>
              </a:spcBef>
              <a:buNone/>
            </a:pPr>
            <a:r>
              <a:rPr lang="hu" sz="2800" b="1" dirty="0">
                <a:solidFill>
                  <a:srgbClr val="C00000"/>
                </a:solidFill>
                <a:latin typeface="+mj-lt"/>
                <a:ea typeface="Times New Roman"/>
                <a:cs typeface="Times New Roman"/>
                <a:sym typeface="Times New Roman"/>
              </a:rPr>
              <a:t>Gazdasági konszolidáció II. - pénzügyi stabilizáció</a:t>
            </a:r>
          </a:p>
        </p:txBody>
      </p:sp>
      <p:sp>
        <p:nvSpPr>
          <p:cNvPr id="272" name="Shape 272"/>
          <p:cNvSpPr txBox="1"/>
          <p:nvPr/>
        </p:nvSpPr>
        <p:spPr>
          <a:xfrm>
            <a:off x="4860032" y="908720"/>
            <a:ext cx="4104456" cy="5328592"/>
          </a:xfrm>
          <a:prstGeom prst="rect">
            <a:avLst/>
          </a:prstGeom>
          <a:noFill/>
          <a:ln>
            <a:noFill/>
          </a:ln>
        </p:spPr>
        <p:txBody>
          <a:bodyPr wrap="square" lIns="91425" tIns="91425" rIns="91425" bIns="91425" anchor="t" anchorCtr="0">
            <a:noAutofit/>
          </a:bodyPr>
          <a:lstStyle/>
          <a:p>
            <a:pPr lvl="0">
              <a:spcBef>
                <a:spcPts val="0"/>
              </a:spcBef>
              <a:buNone/>
            </a:pPr>
            <a:r>
              <a:rPr lang="hu" sz="2800" b="1" dirty="0">
                <a:latin typeface="+mj-lt"/>
                <a:ea typeface="Times New Roman"/>
                <a:cs typeface="Times New Roman"/>
                <a:sym typeface="Times New Roman"/>
              </a:rPr>
              <a:t>1923</a:t>
            </a:r>
            <a:r>
              <a:rPr lang="hu" sz="2800" dirty="0">
                <a:latin typeface="+mj-lt"/>
                <a:ea typeface="Times New Roman"/>
                <a:cs typeface="Times New Roman"/>
                <a:sym typeface="Times New Roman"/>
              </a:rPr>
              <a:t>: Magyarország Népszövetségi kölcsönért folyamodott</a:t>
            </a:r>
            <a:r>
              <a:rPr lang="hu" sz="2800" dirty="0">
                <a:latin typeface="+mj-lt"/>
                <a:ea typeface="Times New Roman"/>
                <a:cs typeface="Times New Roman"/>
                <a:sym typeface="Wingdings" panose="05000000000000000000" pitchFamily="2" charset="2"/>
              </a:rPr>
              <a:t></a:t>
            </a:r>
          </a:p>
          <a:p>
            <a:pPr lvl="0">
              <a:spcBef>
                <a:spcPts val="0"/>
              </a:spcBef>
              <a:buNone/>
            </a:pPr>
            <a:r>
              <a:rPr lang="hu-HU" sz="2800" dirty="0">
                <a:latin typeface="+mj-lt"/>
                <a:ea typeface="Times New Roman"/>
                <a:cs typeface="Times New Roman"/>
                <a:sym typeface="Times New Roman"/>
                <a:hlinkClick r:id="rId4"/>
              </a:rPr>
              <a:t>https://ado.hu/ado/a-trianont-koveto-stabilizacios-kiserletek-4-resz/</a:t>
            </a:r>
            <a:endParaRPr lang="hu-HU" sz="2800" dirty="0">
              <a:latin typeface="+mj-lt"/>
              <a:ea typeface="Times New Roman"/>
              <a:cs typeface="Times New Roman"/>
              <a:sym typeface="Times New Roman"/>
            </a:endParaRPr>
          </a:p>
          <a:p>
            <a:pPr lvl="0">
              <a:spcBef>
                <a:spcPts val="0"/>
              </a:spcBef>
              <a:buNone/>
            </a:pPr>
            <a:endParaRPr lang="hu" sz="2800" dirty="0">
              <a:latin typeface="+mj-lt"/>
              <a:ea typeface="Times New Roman"/>
              <a:cs typeface="Times New Roman"/>
              <a:sym typeface="Times New Roman"/>
            </a:endParaRPr>
          </a:p>
          <a:p>
            <a:pPr lvl="0">
              <a:spcBef>
                <a:spcPts val="0"/>
              </a:spcBef>
              <a:buNone/>
            </a:pPr>
            <a:r>
              <a:rPr lang="hu" sz="2800" b="1">
                <a:latin typeface="+mj-lt"/>
                <a:ea typeface="Times New Roman"/>
                <a:cs typeface="Times New Roman"/>
                <a:sym typeface="Times New Roman"/>
              </a:rPr>
              <a:t>1924</a:t>
            </a:r>
            <a:r>
              <a:rPr lang="hu" sz="2800" dirty="0">
                <a:latin typeface="+mj-lt"/>
                <a:ea typeface="Times New Roman"/>
                <a:cs typeface="Times New Roman"/>
                <a:sym typeface="Times New Roman"/>
              </a:rPr>
              <a:t>: Magyar Nemzeti Bank létrejötte</a:t>
            </a:r>
            <a:endParaRPr sz="2800" dirty="0">
              <a:latin typeface="+mj-lt"/>
              <a:ea typeface="Times New Roman"/>
              <a:cs typeface="Times New Roman"/>
              <a:sym typeface="Times New Roman"/>
            </a:endParaRPr>
          </a:p>
          <a:p>
            <a:pPr lvl="0">
              <a:spcBef>
                <a:spcPts val="0"/>
              </a:spcBef>
              <a:buNone/>
            </a:pPr>
            <a:endParaRPr sz="2800" dirty="0">
              <a:latin typeface="+mj-lt"/>
              <a:ea typeface="Times New Roman"/>
              <a:cs typeface="Times New Roman"/>
              <a:sym typeface="Times New Roman"/>
            </a:endParaRPr>
          </a:p>
          <a:p>
            <a:pPr lvl="0">
              <a:spcBef>
                <a:spcPts val="0"/>
              </a:spcBef>
              <a:buNone/>
            </a:pPr>
            <a:r>
              <a:rPr lang="hu" sz="2800" b="1" dirty="0">
                <a:latin typeface="+mj-lt"/>
                <a:ea typeface="Times New Roman"/>
                <a:cs typeface="Times New Roman"/>
                <a:sym typeface="Times New Roman"/>
              </a:rPr>
              <a:t>1927</a:t>
            </a:r>
            <a:r>
              <a:rPr lang="hu" sz="2800" dirty="0">
                <a:latin typeface="+mj-lt"/>
                <a:ea typeface="Times New Roman"/>
                <a:cs typeface="Times New Roman"/>
                <a:sym typeface="Times New Roman"/>
              </a:rPr>
              <a:t>: új pénz bevezetése - </a:t>
            </a:r>
            <a:r>
              <a:rPr lang="hu" sz="2800" b="1" dirty="0">
                <a:latin typeface="+mj-lt"/>
                <a:ea typeface="Times New Roman"/>
                <a:cs typeface="Times New Roman"/>
                <a:sym typeface="Times New Roman"/>
              </a:rPr>
              <a:t>pengő</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pic>
        <p:nvPicPr>
          <p:cNvPr id="277" name="Shape 277"/>
          <p:cNvPicPr preferRelativeResize="0"/>
          <p:nvPr/>
        </p:nvPicPr>
        <p:blipFill>
          <a:blip r:embed="rId3" cstate="print">
            <a:alphaModFix/>
          </a:blip>
          <a:stretch>
            <a:fillRect/>
          </a:stretch>
        </p:blipFill>
        <p:spPr>
          <a:xfrm>
            <a:off x="-252536" y="0"/>
            <a:ext cx="5652120" cy="2996952"/>
          </a:xfrm>
          <a:prstGeom prst="rect">
            <a:avLst/>
          </a:prstGeom>
          <a:noFill/>
          <a:ln>
            <a:noFill/>
          </a:ln>
        </p:spPr>
      </p:pic>
      <p:pic>
        <p:nvPicPr>
          <p:cNvPr id="278" name="Shape 278" descr="etrgwefa.jpg"/>
          <p:cNvPicPr preferRelativeResize="0"/>
          <p:nvPr/>
        </p:nvPicPr>
        <p:blipFill>
          <a:blip r:embed="rId4" cstate="print">
            <a:alphaModFix/>
          </a:blip>
          <a:stretch>
            <a:fillRect/>
          </a:stretch>
        </p:blipFill>
        <p:spPr>
          <a:xfrm>
            <a:off x="4716016" y="1340768"/>
            <a:ext cx="4427984" cy="2232248"/>
          </a:xfrm>
          <a:prstGeom prst="rect">
            <a:avLst/>
          </a:prstGeom>
          <a:noFill/>
          <a:ln>
            <a:noFill/>
          </a:ln>
        </p:spPr>
      </p:pic>
      <p:pic>
        <p:nvPicPr>
          <p:cNvPr id="279" name="Shape 279"/>
          <p:cNvPicPr preferRelativeResize="0"/>
          <p:nvPr/>
        </p:nvPicPr>
        <p:blipFill>
          <a:blip r:embed="rId5" cstate="print">
            <a:alphaModFix/>
          </a:blip>
          <a:stretch>
            <a:fillRect/>
          </a:stretch>
        </p:blipFill>
        <p:spPr>
          <a:xfrm>
            <a:off x="3563888" y="3888333"/>
            <a:ext cx="5580112" cy="2969667"/>
          </a:xfrm>
          <a:prstGeom prst="rect">
            <a:avLst/>
          </a:prstGeom>
          <a:noFill/>
          <a:ln>
            <a:noFill/>
          </a:ln>
        </p:spPr>
      </p:pic>
      <p:pic>
        <p:nvPicPr>
          <p:cNvPr id="280" name="Shape 280"/>
          <p:cNvPicPr preferRelativeResize="0"/>
          <p:nvPr/>
        </p:nvPicPr>
        <p:blipFill>
          <a:blip r:embed="rId6" cstate="print">
            <a:alphaModFix/>
          </a:blip>
          <a:stretch>
            <a:fillRect/>
          </a:stretch>
        </p:blipFill>
        <p:spPr>
          <a:xfrm>
            <a:off x="0" y="2996952"/>
            <a:ext cx="5148064" cy="2711519"/>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p:txBody>
          <a:bodyPr/>
          <a:lstStyle/>
          <a:p>
            <a:pPr lvl="0"/>
            <a:r>
              <a:rPr lang="hu" sz="2800" b="1" dirty="0">
                <a:solidFill>
                  <a:srgbClr val="C00000"/>
                </a:solidFill>
                <a:ea typeface="Times New Roman"/>
                <a:cs typeface="Times New Roman"/>
                <a:sym typeface="Times New Roman"/>
              </a:rPr>
              <a:t>Gazdasági konszolidáció III. - ipari termelés növekedése</a:t>
            </a:r>
            <a:br>
              <a:rPr lang="hu" sz="2800" b="1" dirty="0">
                <a:solidFill>
                  <a:srgbClr val="C00000"/>
                </a:solidFill>
                <a:ea typeface="Times New Roman"/>
                <a:cs typeface="Times New Roman"/>
                <a:sym typeface="Times New Roman"/>
              </a:rPr>
            </a:br>
            <a:endParaRPr lang="hu-HU" sz="2800" dirty="0"/>
          </a:p>
        </p:txBody>
      </p:sp>
      <p:pic>
        <p:nvPicPr>
          <p:cNvPr id="5" name="Kép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504" y="1268760"/>
            <a:ext cx="9401422" cy="4104456"/>
          </a:xfrm>
          <a:prstGeom prst="rect">
            <a:avLst/>
          </a:prstGeom>
        </p:spPr>
      </p:pic>
    </p:spTree>
    <p:extLst>
      <p:ext uri="{BB962C8B-B14F-4D97-AF65-F5344CB8AC3E}">
        <p14:creationId xmlns:p14="http://schemas.microsoft.com/office/powerpoint/2010/main" val="358362771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Shape 285"/>
          <p:cNvSpPr txBox="1"/>
          <p:nvPr/>
        </p:nvSpPr>
        <p:spPr>
          <a:xfrm>
            <a:off x="323528" y="1"/>
            <a:ext cx="8496944" cy="764704"/>
          </a:xfrm>
          <a:prstGeom prst="rect">
            <a:avLst/>
          </a:prstGeom>
          <a:noFill/>
          <a:ln>
            <a:noFill/>
          </a:ln>
        </p:spPr>
        <p:txBody>
          <a:bodyPr wrap="square" lIns="91425" tIns="91425" rIns="91425" bIns="91425" anchor="t" anchorCtr="0">
            <a:noAutofit/>
          </a:bodyPr>
          <a:lstStyle/>
          <a:p>
            <a:pPr lvl="0" rtl="0">
              <a:spcBef>
                <a:spcPts val="0"/>
              </a:spcBef>
              <a:buNone/>
            </a:pPr>
            <a:r>
              <a:rPr lang="hu" sz="3200" b="1" dirty="0">
                <a:solidFill>
                  <a:srgbClr val="C00000"/>
                </a:solidFill>
                <a:latin typeface="+mj-lt"/>
                <a:ea typeface="Times New Roman"/>
                <a:cs typeface="Times New Roman"/>
                <a:sym typeface="Times New Roman"/>
              </a:rPr>
              <a:t>Gazdasági konszolidáció III. - ipari termelés növekedése</a:t>
            </a:r>
          </a:p>
        </p:txBody>
      </p:sp>
      <p:pic>
        <p:nvPicPr>
          <p:cNvPr id="286" name="Shape 286"/>
          <p:cNvPicPr preferRelativeResize="0"/>
          <p:nvPr/>
        </p:nvPicPr>
        <p:blipFill>
          <a:blip r:embed="rId3" cstate="print">
            <a:alphaModFix/>
          </a:blip>
          <a:stretch>
            <a:fillRect/>
          </a:stretch>
        </p:blipFill>
        <p:spPr>
          <a:xfrm>
            <a:off x="0" y="1077833"/>
            <a:ext cx="3468225" cy="3278400"/>
          </a:xfrm>
          <a:prstGeom prst="rect">
            <a:avLst/>
          </a:prstGeom>
          <a:noFill/>
          <a:ln>
            <a:noFill/>
          </a:ln>
        </p:spPr>
      </p:pic>
      <p:pic>
        <p:nvPicPr>
          <p:cNvPr id="287" name="Shape 287"/>
          <p:cNvPicPr preferRelativeResize="0"/>
          <p:nvPr/>
        </p:nvPicPr>
        <p:blipFill>
          <a:blip r:embed="rId4" cstate="print">
            <a:alphaModFix/>
          </a:blip>
          <a:stretch>
            <a:fillRect/>
          </a:stretch>
        </p:blipFill>
        <p:spPr>
          <a:xfrm>
            <a:off x="3275856" y="764704"/>
            <a:ext cx="3744416" cy="2899200"/>
          </a:xfrm>
          <a:prstGeom prst="rect">
            <a:avLst/>
          </a:prstGeom>
          <a:noFill/>
          <a:ln>
            <a:noFill/>
          </a:ln>
        </p:spPr>
      </p:pic>
      <p:pic>
        <p:nvPicPr>
          <p:cNvPr id="288" name="Shape 288"/>
          <p:cNvPicPr preferRelativeResize="0"/>
          <p:nvPr/>
        </p:nvPicPr>
        <p:blipFill>
          <a:blip r:embed="rId5" cstate="print">
            <a:alphaModFix/>
          </a:blip>
          <a:stretch>
            <a:fillRect/>
          </a:stretch>
        </p:blipFill>
        <p:spPr>
          <a:xfrm>
            <a:off x="6084168" y="892851"/>
            <a:ext cx="3059833" cy="4383167"/>
          </a:xfrm>
          <a:prstGeom prst="rect">
            <a:avLst/>
          </a:prstGeom>
          <a:noFill/>
          <a:ln>
            <a:noFill/>
          </a:ln>
        </p:spPr>
      </p:pic>
      <p:pic>
        <p:nvPicPr>
          <p:cNvPr id="289" name="Shape 289"/>
          <p:cNvPicPr preferRelativeResize="0"/>
          <p:nvPr/>
        </p:nvPicPr>
        <p:blipFill>
          <a:blip r:embed="rId6" cstate="print">
            <a:alphaModFix/>
          </a:blip>
          <a:stretch>
            <a:fillRect/>
          </a:stretch>
        </p:blipFill>
        <p:spPr>
          <a:xfrm rot="431521">
            <a:off x="5969877" y="3687312"/>
            <a:ext cx="1393672" cy="3095625"/>
          </a:xfrm>
          <a:prstGeom prst="rect">
            <a:avLst/>
          </a:prstGeom>
          <a:noFill/>
          <a:ln w="19050" cap="flat" cmpd="sng">
            <a:solidFill>
              <a:schemeClr val="dk2"/>
            </a:solidFill>
            <a:prstDash val="solid"/>
            <a:round/>
            <a:headEnd type="none" w="med" len="med"/>
            <a:tailEnd type="none" w="med" len="med"/>
          </a:ln>
        </p:spPr>
      </p:pic>
      <p:pic>
        <p:nvPicPr>
          <p:cNvPr id="290" name="Shape 290" descr="fortepanbusz.jpg"/>
          <p:cNvPicPr preferRelativeResize="0"/>
          <p:nvPr/>
        </p:nvPicPr>
        <p:blipFill>
          <a:blip r:embed="rId7" cstate="print">
            <a:alphaModFix/>
          </a:blip>
          <a:stretch>
            <a:fillRect/>
          </a:stretch>
        </p:blipFill>
        <p:spPr>
          <a:xfrm>
            <a:off x="1979712" y="3933056"/>
            <a:ext cx="3456384" cy="2924944"/>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Shape 295"/>
          <p:cNvSpPr txBox="1"/>
          <p:nvPr/>
        </p:nvSpPr>
        <p:spPr>
          <a:xfrm>
            <a:off x="0" y="186466"/>
            <a:ext cx="9540552" cy="722254"/>
          </a:xfrm>
          <a:prstGeom prst="rect">
            <a:avLst/>
          </a:prstGeom>
          <a:noFill/>
          <a:ln>
            <a:noFill/>
          </a:ln>
        </p:spPr>
        <p:txBody>
          <a:bodyPr wrap="square" lIns="91425" tIns="91425" rIns="91425" bIns="91425" anchor="t" anchorCtr="0">
            <a:noAutofit/>
          </a:bodyPr>
          <a:lstStyle/>
          <a:p>
            <a:pPr lvl="0" rtl="0">
              <a:spcBef>
                <a:spcPts val="0"/>
              </a:spcBef>
              <a:buNone/>
            </a:pPr>
            <a:r>
              <a:rPr lang="hu" sz="3100" b="1" dirty="0">
                <a:solidFill>
                  <a:srgbClr val="800000"/>
                </a:solidFill>
                <a:latin typeface="+mn-lt"/>
                <a:ea typeface="Times New Roman"/>
                <a:cs typeface="Times New Roman"/>
                <a:sym typeface="Times New Roman"/>
              </a:rPr>
              <a:t>Gazdasági konszolidáció III. - mezőgazdaság stagnálása</a:t>
            </a:r>
          </a:p>
        </p:txBody>
      </p:sp>
      <p:pic>
        <p:nvPicPr>
          <p:cNvPr id="296" name="Shape 296"/>
          <p:cNvPicPr preferRelativeResize="0"/>
          <p:nvPr/>
        </p:nvPicPr>
        <p:blipFill>
          <a:blip r:embed="rId3" cstate="print">
            <a:alphaModFix/>
          </a:blip>
          <a:stretch>
            <a:fillRect/>
          </a:stretch>
        </p:blipFill>
        <p:spPr>
          <a:xfrm>
            <a:off x="3059832" y="1196752"/>
            <a:ext cx="6084168" cy="4896544"/>
          </a:xfrm>
          <a:prstGeom prst="rect">
            <a:avLst/>
          </a:prstGeom>
          <a:noFill/>
          <a:ln>
            <a:noFill/>
          </a:ln>
        </p:spPr>
      </p:pic>
      <p:sp>
        <p:nvSpPr>
          <p:cNvPr id="297" name="Shape 297"/>
          <p:cNvSpPr txBox="1"/>
          <p:nvPr/>
        </p:nvSpPr>
        <p:spPr>
          <a:xfrm>
            <a:off x="539552" y="692696"/>
            <a:ext cx="5616624" cy="864096"/>
          </a:xfrm>
          <a:prstGeom prst="rect">
            <a:avLst/>
          </a:prstGeom>
          <a:noFill/>
          <a:ln>
            <a:noFill/>
          </a:ln>
        </p:spPr>
        <p:txBody>
          <a:bodyPr wrap="square" lIns="91425" tIns="91425" rIns="91425" bIns="91425" anchor="t" anchorCtr="0">
            <a:noAutofit/>
          </a:bodyPr>
          <a:lstStyle/>
          <a:p>
            <a:pPr lvl="0">
              <a:spcBef>
                <a:spcPts val="0"/>
              </a:spcBef>
              <a:buNone/>
            </a:pPr>
            <a:r>
              <a:rPr lang="hu" sz="2800" b="1" dirty="0">
                <a:solidFill>
                  <a:srgbClr val="FF0000"/>
                </a:solidFill>
                <a:latin typeface="+mn-lt"/>
                <a:ea typeface="Times New Roman"/>
                <a:cs typeface="Times New Roman"/>
                <a:sym typeface="Times New Roman"/>
              </a:rPr>
              <a:t>Földreform</a:t>
            </a:r>
            <a:r>
              <a:rPr lang="hu" sz="2800" b="1" dirty="0">
                <a:solidFill>
                  <a:srgbClr val="FF0000"/>
                </a:solidFill>
                <a:latin typeface="+mn-lt"/>
                <a:ea typeface="Times New Roman"/>
                <a:cs typeface="Times New Roman"/>
                <a:sym typeface="Wingdings" panose="05000000000000000000" pitchFamily="2" charset="2"/>
              </a:rPr>
              <a:t> több törpebirtokos, de törpebirtokon lehet modernizálni a gazdaságot?</a:t>
            </a:r>
            <a:r>
              <a:rPr lang="hu" sz="2800" b="1" dirty="0">
                <a:solidFill>
                  <a:srgbClr val="FF0000"/>
                </a:solidFill>
                <a:latin typeface="+mn-lt"/>
                <a:ea typeface="Times New Roman"/>
                <a:cs typeface="Times New Roman"/>
                <a:sym typeface="Times New Roman"/>
              </a:rPr>
              <a:t> </a:t>
            </a:r>
          </a:p>
        </p:txBody>
      </p:sp>
      <p:pic>
        <p:nvPicPr>
          <p:cNvPr id="298" name="Shape 298"/>
          <p:cNvPicPr preferRelativeResize="0"/>
          <p:nvPr/>
        </p:nvPicPr>
        <p:blipFill>
          <a:blip r:embed="rId4" cstate="print">
            <a:alphaModFix/>
          </a:blip>
          <a:stretch>
            <a:fillRect/>
          </a:stretch>
        </p:blipFill>
        <p:spPr>
          <a:xfrm>
            <a:off x="0" y="2204864"/>
            <a:ext cx="3533728" cy="4890784"/>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p:txBody>
          <a:bodyPr/>
          <a:lstStyle/>
          <a:p>
            <a:r>
              <a:rPr lang="hu-HU" dirty="0"/>
              <a:t>KÖZÉP</a:t>
            </a:r>
          </a:p>
        </p:txBody>
      </p:sp>
      <p:pic>
        <p:nvPicPr>
          <p:cNvPr id="4" name="Tartalom helye 3"/>
          <p:cNvPicPr>
            <a:picLocks noGrp="1" noChangeAspect="1"/>
          </p:cNvPicPr>
          <p:nvPr>
            <p:ph idx="1"/>
          </p:nvPr>
        </p:nvPicPr>
        <p:blipFill>
          <a:blip r:embed="rId2"/>
          <a:stretch>
            <a:fillRect/>
          </a:stretch>
        </p:blipFill>
        <p:spPr>
          <a:xfrm>
            <a:off x="215516" y="1196752"/>
            <a:ext cx="8712968" cy="1682040"/>
          </a:xfrm>
          <a:prstGeom prst="rect">
            <a:avLst/>
          </a:prstGeom>
        </p:spPr>
      </p:pic>
      <p:pic>
        <p:nvPicPr>
          <p:cNvPr id="5" name="Kép 4"/>
          <p:cNvPicPr>
            <a:picLocks noChangeAspect="1"/>
          </p:cNvPicPr>
          <p:nvPr/>
        </p:nvPicPr>
        <p:blipFill>
          <a:blip r:embed="rId3"/>
          <a:stretch>
            <a:fillRect/>
          </a:stretch>
        </p:blipFill>
        <p:spPr>
          <a:xfrm>
            <a:off x="337329" y="3933056"/>
            <a:ext cx="8777509" cy="1875008"/>
          </a:xfrm>
          <a:prstGeom prst="rect">
            <a:avLst/>
          </a:prstGeom>
        </p:spPr>
      </p:pic>
      <p:sp>
        <p:nvSpPr>
          <p:cNvPr id="6" name="Téglalap 5"/>
          <p:cNvSpPr/>
          <p:nvPr/>
        </p:nvSpPr>
        <p:spPr>
          <a:xfrm>
            <a:off x="3419872" y="3068960"/>
            <a:ext cx="1635593" cy="707886"/>
          </a:xfrm>
          <a:prstGeom prst="rect">
            <a:avLst/>
          </a:prstGeom>
        </p:spPr>
        <p:txBody>
          <a:bodyPr wrap="square">
            <a:spAutoFit/>
          </a:bodyPr>
          <a:lstStyle/>
          <a:p>
            <a:r>
              <a:rPr lang="hu-HU" sz="4000" dirty="0">
                <a:latin typeface="+mn-lt"/>
              </a:rPr>
              <a:t>EMELT</a:t>
            </a:r>
          </a:p>
        </p:txBody>
      </p:sp>
      <p:sp>
        <p:nvSpPr>
          <p:cNvPr id="3" name="Lekerekített téglalap 2"/>
          <p:cNvSpPr/>
          <p:nvPr/>
        </p:nvSpPr>
        <p:spPr>
          <a:xfrm>
            <a:off x="2915816" y="1916832"/>
            <a:ext cx="5400600" cy="555070"/>
          </a:xfrm>
          <a:prstGeom prst="round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Tree>
    <p:extLst>
      <p:ext uri="{BB962C8B-B14F-4D97-AF65-F5344CB8AC3E}">
        <p14:creationId xmlns:p14="http://schemas.microsoft.com/office/powerpoint/2010/main" val="263817730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artalom helye 2"/>
          <p:cNvSpPr>
            <a:spLocks noGrp="1"/>
          </p:cNvSpPr>
          <p:nvPr>
            <p:ph idx="1"/>
          </p:nvPr>
        </p:nvSpPr>
        <p:spPr>
          <a:xfrm>
            <a:off x="-180528" y="1484784"/>
            <a:ext cx="9324528" cy="4641379"/>
          </a:xfrm>
        </p:spPr>
        <p:txBody>
          <a:bodyPr/>
          <a:lstStyle/>
          <a:p>
            <a:r>
              <a:rPr lang="hu-HU" sz="2800" dirty="0"/>
              <a:t>„Szeretném a köztudatba belevinni, a trianoni béke következtében lefegyverzett Magyarországon a kultusztárca voltaképpen honvédelmi tárca is. Honvédelmi tárca olyan értelemben, hogy most elsősorban a szellem, a művelődés fegyvereivel kell védeni hazánkat, és ezekkel az eszközökkel kell mindig újból és újból bizonyítanunk a világ nemzetei előtt, hogy a magyar viszontagságos életének második ezer esztendejében is életképes, erős és hogy bántani nagy történelmi igazságtalanság.” (Klebelsberg felszólalása az országgyűlésben, 1925)</a:t>
            </a:r>
          </a:p>
        </p:txBody>
      </p:sp>
      <p:sp>
        <p:nvSpPr>
          <p:cNvPr id="2" name="Lekerekített téglalap 1"/>
          <p:cNvSpPr/>
          <p:nvPr/>
        </p:nvSpPr>
        <p:spPr>
          <a:xfrm>
            <a:off x="4716016" y="5589240"/>
            <a:ext cx="3744416" cy="864096"/>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u-HU" sz="3200" b="1" dirty="0">
                <a:solidFill>
                  <a:srgbClr val="C00000"/>
                </a:solidFill>
              </a:rPr>
              <a:t>Kultúrfölény, mint szellemi fegyver</a:t>
            </a:r>
          </a:p>
        </p:txBody>
      </p:sp>
      <p:sp>
        <p:nvSpPr>
          <p:cNvPr id="4" name="Téglalap 3"/>
          <p:cNvSpPr/>
          <p:nvPr/>
        </p:nvSpPr>
        <p:spPr>
          <a:xfrm>
            <a:off x="251520" y="116632"/>
            <a:ext cx="8435280" cy="1296144"/>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u-HU" sz="2800" b="1" dirty="0">
                <a:solidFill>
                  <a:srgbClr val="C00000"/>
                </a:solidFill>
              </a:rPr>
              <a:t>Horthy-kor oktatáspolitikája    „Kultuszminiszter” 1922-1931 között: </a:t>
            </a:r>
            <a:r>
              <a:rPr lang="hu-HU" sz="2800" b="1" u="sng" dirty="0">
                <a:solidFill>
                  <a:srgbClr val="C00000"/>
                </a:solidFill>
              </a:rPr>
              <a:t>Klebelsberg Kunó</a:t>
            </a:r>
            <a:br>
              <a:rPr lang="hu-HU" sz="2800" b="1" u="sng" dirty="0">
                <a:solidFill>
                  <a:srgbClr val="C00000"/>
                </a:solidFill>
              </a:rPr>
            </a:br>
            <a:r>
              <a:rPr lang="hu-HU" sz="2800" b="1" dirty="0">
                <a:solidFill>
                  <a:srgbClr val="C00000"/>
                </a:solidFill>
              </a:rPr>
              <a:t>MIÉRT OLYAN FONTOS AZ OKTATÁS?</a:t>
            </a:r>
            <a:endParaRPr lang="hu-HU" sz="2800" dirty="0">
              <a:solidFill>
                <a:srgbClr val="C00000"/>
              </a:solidFill>
            </a:endParaRPr>
          </a:p>
        </p:txBody>
      </p:sp>
    </p:spTree>
    <p:extLst>
      <p:ext uri="{BB962C8B-B14F-4D97-AF65-F5344CB8AC3E}">
        <p14:creationId xmlns:p14="http://schemas.microsoft.com/office/powerpoint/2010/main" val="890232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Tartalom helye 4" descr="Oktatási_rendszer.jpg"/>
          <p:cNvPicPr>
            <a:picLocks noGrp="1" noChangeAspect="1"/>
          </p:cNvPicPr>
          <p:nvPr>
            <p:ph sz="half" idx="2"/>
          </p:nvPr>
        </p:nvPicPr>
        <p:blipFill>
          <a:blip r:embed="rId2" cstate="print"/>
          <a:stretch>
            <a:fillRect/>
          </a:stretch>
        </p:blipFill>
        <p:spPr>
          <a:xfrm>
            <a:off x="1395952" y="3501008"/>
            <a:ext cx="7496528" cy="3356993"/>
          </a:xfrm>
        </p:spPr>
      </p:pic>
      <p:sp>
        <p:nvSpPr>
          <p:cNvPr id="2" name="Cím 1"/>
          <p:cNvSpPr>
            <a:spLocks noGrp="1"/>
          </p:cNvSpPr>
          <p:nvPr>
            <p:ph type="title"/>
          </p:nvPr>
        </p:nvSpPr>
        <p:spPr>
          <a:xfrm>
            <a:off x="0" y="0"/>
            <a:ext cx="9144000" cy="1556792"/>
          </a:xfrm>
          <a:ln>
            <a:noFill/>
          </a:ln>
        </p:spPr>
        <p:style>
          <a:lnRef idx="2">
            <a:schemeClr val="accent6"/>
          </a:lnRef>
          <a:fillRef idx="1">
            <a:schemeClr val="lt1"/>
          </a:fillRef>
          <a:effectRef idx="0">
            <a:schemeClr val="accent6"/>
          </a:effectRef>
          <a:fontRef idx="minor">
            <a:schemeClr val="dk1"/>
          </a:fontRef>
        </p:style>
        <p:txBody>
          <a:bodyPr>
            <a:noAutofit/>
          </a:bodyPr>
          <a:lstStyle/>
          <a:p>
            <a:r>
              <a:rPr lang="hu-HU" sz="3200" b="1" dirty="0">
                <a:latin typeface="+mn-lt"/>
              </a:rPr>
              <a:t>Horthy-kor oktatáspolitikája</a:t>
            </a:r>
            <a:r>
              <a:rPr lang="hu-HU" sz="3200" b="1" dirty="0">
                <a:solidFill>
                  <a:srgbClr val="FF0000"/>
                </a:solidFill>
                <a:latin typeface="+mn-lt"/>
              </a:rPr>
              <a:t>    </a:t>
            </a:r>
            <a:r>
              <a:rPr lang="hu-HU" sz="3200" b="1" dirty="0">
                <a:latin typeface="+mn-lt"/>
              </a:rPr>
              <a:t>„Kultuszminiszter” 1922-1931 között: </a:t>
            </a:r>
            <a:r>
              <a:rPr lang="hu-HU" sz="3200" b="1" u="sng" dirty="0">
                <a:solidFill>
                  <a:srgbClr val="C00000"/>
                </a:solidFill>
                <a:latin typeface="+mn-lt"/>
              </a:rPr>
              <a:t>Klebelsberg Kunó</a:t>
            </a:r>
            <a:br>
              <a:rPr lang="hu-HU" sz="3200" b="1" u="sng" dirty="0">
                <a:solidFill>
                  <a:srgbClr val="C00000"/>
                </a:solidFill>
                <a:latin typeface="+mn-lt"/>
              </a:rPr>
            </a:br>
            <a:endParaRPr lang="hu-HU" sz="3200" b="1" u="sng" dirty="0">
              <a:solidFill>
                <a:schemeClr val="accent1">
                  <a:lumMod val="75000"/>
                </a:schemeClr>
              </a:solidFill>
            </a:endParaRPr>
          </a:p>
        </p:txBody>
      </p:sp>
      <p:sp>
        <p:nvSpPr>
          <p:cNvPr id="3" name="Tartalom helye 2"/>
          <p:cNvSpPr>
            <a:spLocks noGrp="1"/>
          </p:cNvSpPr>
          <p:nvPr>
            <p:ph sz="half" idx="1"/>
          </p:nvPr>
        </p:nvSpPr>
        <p:spPr>
          <a:xfrm>
            <a:off x="0" y="1124744"/>
            <a:ext cx="9252520" cy="2160240"/>
          </a:xfrm>
        </p:spPr>
        <p:txBody>
          <a:bodyPr/>
          <a:lstStyle/>
          <a:p>
            <a:pPr marL="0">
              <a:spcBef>
                <a:spcPts val="0"/>
              </a:spcBef>
            </a:pPr>
            <a:r>
              <a:rPr lang="hu-HU" dirty="0"/>
              <a:t>Népiskolai program: </a:t>
            </a:r>
            <a:r>
              <a:rPr lang="hu-HU" u="sng" dirty="0"/>
              <a:t>analfabéták</a:t>
            </a:r>
            <a:r>
              <a:rPr lang="hu-HU" dirty="0"/>
              <a:t> aránya 15%-ról 6%-ra csökkent</a:t>
            </a:r>
          </a:p>
          <a:p>
            <a:pPr marL="0">
              <a:spcBef>
                <a:spcPts val="0"/>
              </a:spcBef>
            </a:pPr>
            <a:r>
              <a:rPr lang="hu-HU" dirty="0"/>
              <a:t>Érettségizettek arány 2,7%-</a:t>
            </a:r>
            <a:r>
              <a:rPr lang="hu-HU" dirty="0" err="1"/>
              <a:t>ról</a:t>
            </a:r>
            <a:r>
              <a:rPr lang="hu-HU" dirty="0"/>
              <a:t> 3,3%-ra emelkedett (2011-ben 31,3%  15-74 éves korosztályban)</a:t>
            </a:r>
          </a:p>
          <a:p>
            <a:pPr marL="0">
              <a:spcBef>
                <a:spcPts val="0"/>
              </a:spcBef>
            </a:pPr>
            <a:r>
              <a:rPr lang="hu-HU" dirty="0"/>
              <a:t>Egyetemek, új egyetemvárosok jöttek létre</a:t>
            </a:r>
          </a:p>
        </p:txBody>
      </p:sp>
      <p:sp>
        <p:nvSpPr>
          <p:cNvPr id="4" name="Ellipszis 3"/>
          <p:cNvSpPr/>
          <p:nvPr/>
        </p:nvSpPr>
        <p:spPr>
          <a:xfrm>
            <a:off x="1115616" y="4591930"/>
            <a:ext cx="2880320" cy="2149438"/>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Tartalom helye 4" descr="Elemiiskola_Makó_1924.jpg"/>
          <p:cNvPicPr>
            <a:picLocks noGrp="1" noChangeAspect="1"/>
          </p:cNvPicPr>
          <p:nvPr>
            <p:ph sz="half" idx="1"/>
          </p:nvPr>
        </p:nvPicPr>
        <p:blipFill>
          <a:blip r:embed="rId2" cstate="print"/>
          <a:stretch>
            <a:fillRect/>
          </a:stretch>
        </p:blipFill>
        <p:spPr>
          <a:xfrm>
            <a:off x="0" y="2411261"/>
            <a:ext cx="6486490" cy="4446739"/>
          </a:xfrm>
        </p:spPr>
      </p:pic>
      <p:pic>
        <p:nvPicPr>
          <p:cNvPr id="6" name="Tartalom helye 5" descr="Lányiskola_1935.jpg"/>
          <p:cNvPicPr>
            <a:picLocks noGrp="1" noChangeAspect="1"/>
          </p:cNvPicPr>
          <p:nvPr>
            <p:ph sz="half" idx="2"/>
          </p:nvPr>
        </p:nvPicPr>
        <p:blipFill>
          <a:blip r:embed="rId3" cstate="print"/>
          <a:stretch>
            <a:fillRect/>
          </a:stretch>
        </p:blipFill>
        <p:spPr>
          <a:xfrm>
            <a:off x="3131840" y="-1251520"/>
            <a:ext cx="6217290" cy="4941168"/>
          </a:xfrm>
        </p:spPr>
      </p:pic>
      <p:sp>
        <p:nvSpPr>
          <p:cNvPr id="2" name="Cím 1"/>
          <p:cNvSpPr>
            <a:spLocks noGrp="1"/>
          </p:cNvSpPr>
          <p:nvPr>
            <p:ph type="title"/>
          </p:nvPr>
        </p:nvSpPr>
        <p:spPr>
          <a:xfrm>
            <a:off x="107504" y="0"/>
            <a:ext cx="3240360" cy="2204864"/>
          </a:xfrm>
          <a:solidFill>
            <a:schemeClr val="accent1">
              <a:lumMod val="75000"/>
            </a:schemeClr>
          </a:solidFill>
        </p:spPr>
        <p:txBody>
          <a:bodyPr>
            <a:noAutofit/>
          </a:bodyPr>
          <a:lstStyle/>
          <a:p>
            <a:r>
              <a:rPr lang="hu-HU" sz="2400" b="1" dirty="0">
                <a:solidFill>
                  <a:schemeClr val="bg1"/>
                </a:solidFill>
                <a:latin typeface="+mn-lt"/>
              </a:rPr>
              <a:t>Elemi és polgári iskola</a:t>
            </a:r>
            <a:br>
              <a:rPr lang="hu-HU" sz="2400" b="1" dirty="0">
                <a:solidFill>
                  <a:schemeClr val="bg1"/>
                </a:solidFill>
                <a:latin typeface="+mn-lt"/>
              </a:rPr>
            </a:br>
            <a:r>
              <a:rPr lang="hu-HU" sz="2400" b="1" dirty="0">
                <a:solidFill>
                  <a:schemeClr val="bg1"/>
                </a:solidFill>
                <a:latin typeface="+mn-lt"/>
              </a:rPr>
              <a:t>Milyen társadalmi közegből jönnek a diákok?</a:t>
            </a:r>
            <a:br>
              <a:rPr lang="hu-HU" sz="2400" b="1" dirty="0">
                <a:solidFill>
                  <a:schemeClr val="bg1"/>
                </a:solidFill>
                <a:latin typeface="+mn-lt"/>
              </a:rPr>
            </a:br>
            <a:r>
              <a:rPr lang="hu-HU" sz="2400" b="1" dirty="0">
                <a:solidFill>
                  <a:schemeClr val="bg1"/>
                </a:solidFill>
                <a:latin typeface="+mn-lt"/>
              </a:rPr>
              <a:t>Milyen körülmények között tanulnak?</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pic>
        <p:nvPicPr>
          <p:cNvPr id="108" name="Shape 108" descr="hkjk.jpg"/>
          <p:cNvPicPr preferRelativeResize="0"/>
          <p:nvPr/>
        </p:nvPicPr>
        <p:blipFill>
          <a:blip r:embed="rId3" cstate="print">
            <a:alphaModFix/>
          </a:blip>
          <a:stretch>
            <a:fillRect/>
          </a:stretch>
        </p:blipFill>
        <p:spPr>
          <a:xfrm>
            <a:off x="2495716" y="2368558"/>
            <a:ext cx="3347325" cy="4409549"/>
          </a:xfrm>
          <a:prstGeom prst="rect">
            <a:avLst/>
          </a:prstGeom>
          <a:noFill/>
          <a:ln>
            <a:noFill/>
          </a:ln>
        </p:spPr>
      </p:pic>
      <p:sp>
        <p:nvSpPr>
          <p:cNvPr id="106" name="Shape 106"/>
          <p:cNvSpPr txBox="1"/>
          <p:nvPr/>
        </p:nvSpPr>
        <p:spPr>
          <a:xfrm>
            <a:off x="3181600" y="28760"/>
            <a:ext cx="4421578" cy="1518093"/>
          </a:xfrm>
          <a:prstGeom prst="rect">
            <a:avLst/>
          </a:prstGeom>
          <a:noFill/>
          <a:ln>
            <a:noFill/>
          </a:ln>
        </p:spPr>
        <p:txBody>
          <a:bodyPr wrap="square" lIns="91425" tIns="91425" rIns="91425" bIns="91425" anchor="t" anchorCtr="0">
            <a:noAutofit/>
          </a:bodyPr>
          <a:lstStyle/>
          <a:p>
            <a:pPr>
              <a:spcBef>
                <a:spcPts val="0"/>
              </a:spcBef>
            </a:pPr>
            <a:r>
              <a:rPr lang="hu" sz="2400" b="1" u="sng" dirty="0">
                <a:latin typeface="Georgia"/>
                <a:ea typeface="Georgia"/>
                <a:cs typeface="Georgia"/>
                <a:sym typeface="Georgia"/>
              </a:rPr>
              <a:t>Államforma </a:t>
            </a:r>
            <a:r>
              <a:rPr lang="hu" sz="2400" b="1" dirty="0">
                <a:latin typeface="Georgia"/>
                <a:ea typeface="Georgia"/>
                <a:cs typeface="Georgia"/>
                <a:sym typeface="Georgia"/>
              </a:rPr>
              <a:t>kérdése?????</a:t>
            </a:r>
          </a:p>
        </p:txBody>
      </p:sp>
      <p:pic>
        <p:nvPicPr>
          <p:cNvPr id="107" name="Shape 107" descr="2820130603-19838-1u29bu.gallery.jpg"/>
          <p:cNvPicPr preferRelativeResize="0"/>
          <p:nvPr/>
        </p:nvPicPr>
        <p:blipFill>
          <a:blip r:embed="rId4" cstate="print">
            <a:alphaModFix/>
          </a:blip>
          <a:stretch>
            <a:fillRect/>
          </a:stretch>
        </p:blipFill>
        <p:spPr>
          <a:xfrm>
            <a:off x="85256" y="-53489"/>
            <a:ext cx="3096344" cy="4321677"/>
          </a:xfrm>
          <a:prstGeom prst="rect">
            <a:avLst/>
          </a:prstGeom>
          <a:noFill/>
          <a:ln>
            <a:noFill/>
          </a:ln>
        </p:spPr>
      </p:pic>
      <p:sp>
        <p:nvSpPr>
          <p:cNvPr id="109" name="Shape 109"/>
          <p:cNvSpPr txBox="1"/>
          <p:nvPr/>
        </p:nvSpPr>
        <p:spPr>
          <a:xfrm>
            <a:off x="5903101" y="476672"/>
            <a:ext cx="3133395" cy="5688632"/>
          </a:xfrm>
          <a:prstGeom prst="rect">
            <a:avLst/>
          </a:prstGeom>
          <a:noFill/>
          <a:ln>
            <a:noFill/>
          </a:ln>
        </p:spPr>
        <p:txBody>
          <a:bodyPr wrap="square" lIns="91425" tIns="91425" rIns="91425" bIns="91425" anchor="t" anchorCtr="0">
            <a:noAutofit/>
          </a:bodyPr>
          <a:lstStyle/>
          <a:p>
            <a:pPr>
              <a:spcBef>
                <a:spcPts val="0"/>
              </a:spcBef>
            </a:pPr>
            <a:r>
              <a:rPr lang="hu" sz="2400" i="1" dirty="0">
                <a:latin typeface="Georgia"/>
                <a:ea typeface="Georgia"/>
                <a:cs typeface="Georgia"/>
                <a:sym typeface="Georgia"/>
              </a:rPr>
              <a:t>“</a:t>
            </a:r>
            <a:r>
              <a:rPr lang="hu" sz="2400" i="1" dirty="0">
                <a:latin typeface="Calibri" panose="020F0502020204030204" pitchFamily="34" charset="0"/>
                <a:ea typeface="Georgia"/>
                <a:cs typeface="Georgia"/>
                <a:sym typeface="Georgia"/>
              </a:rPr>
              <a:t>Nem akarom, hogy személyem akadályul szolgáljon a magyar nemzet fejlődésének. Ennélfogva minden </a:t>
            </a:r>
            <a:r>
              <a:rPr lang="hu" sz="2400" b="1" i="1" dirty="0">
                <a:latin typeface="Calibri" panose="020F0502020204030204" pitchFamily="34" charset="0"/>
                <a:ea typeface="Georgia"/>
                <a:cs typeface="Georgia"/>
                <a:sym typeface="Georgia"/>
              </a:rPr>
              <a:t>részvételről az állami ügyek vezetésében lemondok</a:t>
            </a:r>
            <a:r>
              <a:rPr lang="hu" sz="2400" i="1" dirty="0">
                <a:latin typeface="Calibri" panose="020F0502020204030204" pitchFamily="34" charset="0"/>
                <a:ea typeface="Georgia"/>
                <a:cs typeface="Georgia"/>
                <a:sym typeface="Georgia"/>
              </a:rPr>
              <a:t>, és már eleve </a:t>
            </a:r>
            <a:r>
              <a:rPr lang="hu" sz="2400" i="1" u="sng" dirty="0">
                <a:solidFill>
                  <a:srgbClr val="C00000"/>
                </a:solidFill>
                <a:latin typeface="Calibri" panose="020F0502020204030204" pitchFamily="34" charset="0"/>
                <a:ea typeface="Georgia"/>
                <a:cs typeface="Georgia"/>
                <a:sym typeface="Georgia"/>
              </a:rPr>
              <a:t>elismerem azt a döntést, mellyel Magyarország jövendő államformáját megállapítja</a:t>
            </a:r>
            <a:r>
              <a:rPr lang="hu" sz="2400" i="1" dirty="0">
                <a:latin typeface="Calibri" panose="020F0502020204030204" pitchFamily="34" charset="0"/>
                <a:ea typeface="Georgia"/>
                <a:cs typeface="Georgia"/>
                <a:sym typeface="Georgia"/>
              </a:rPr>
              <a:t>.”</a:t>
            </a:r>
          </a:p>
          <a:p>
            <a:pPr>
              <a:spcBef>
                <a:spcPts val="0"/>
              </a:spcBef>
            </a:pPr>
            <a:r>
              <a:rPr lang="hu" sz="2400" dirty="0">
                <a:latin typeface="Calibri" panose="020F0502020204030204" pitchFamily="34" charset="0"/>
                <a:ea typeface="Georgia"/>
                <a:cs typeface="Georgia"/>
                <a:sym typeface="Georgia"/>
              </a:rPr>
              <a:t>(</a:t>
            </a:r>
            <a:r>
              <a:rPr lang="hu" sz="2400" b="1" dirty="0">
                <a:latin typeface="Calibri" panose="020F0502020204030204" pitchFamily="34" charset="0"/>
                <a:ea typeface="Georgia"/>
                <a:cs typeface="Georgia"/>
                <a:sym typeface="Georgia"/>
              </a:rPr>
              <a:t>IV. Károly magyar király </a:t>
            </a:r>
            <a:r>
              <a:rPr lang="hu" sz="2400" b="1" dirty="0">
                <a:solidFill>
                  <a:srgbClr val="FF0000"/>
                </a:solidFill>
                <a:latin typeface="Calibri" panose="020F0502020204030204" pitchFamily="34" charset="0"/>
                <a:ea typeface="Georgia"/>
                <a:cs typeface="Georgia"/>
                <a:sym typeface="Georgia"/>
              </a:rPr>
              <a:t>1918.</a:t>
            </a:r>
            <a:r>
              <a:rPr lang="hu" sz="2400" b="1" dirty="0">
                <a:latin typeface="Calibri" panose="020F0502020204030204" pitchFamily="34" charset="0"/>
                <a:ea typeface="Georgia"/>
                <a:cs typeface="Georgia"/>
                <a:sym typeface="Georgia"/>
              </a:rPr>
              <a:t> nov. 13-i lemondó nyilatkozata)</a:t>
            </a:r>
          </a:p>
        </p:txBody>
      </p:sp>
      <p:sp>
        <p:nvSpPr>
          <p:cNvPr id="2" name="Ellipszis 1"/>
          <p:cNvSpPr/>
          <p:nvPr/>
        </p:nvSpPr>
        <p:spPr>
          <a:xfrm>
            <a:off x="2987824" y="1340768"/>
            <a:ext cx="1944216" cy="1490464"/>
          </a:xfrm>
          <a:prstGeom prst="ellipse">
            <a:avLst/>
          </a:prstGeom>
          <a:solidFill>
            <a:schemeClr val="accent5">
              <a:lumMod val="60000"/>
              <a:lumOff val="40000"/>
            </a:schemeClr>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u-HU" sz="3600" b="1" dirty="0">
                <a:solidFill>
                  <a:srgbClr val="FF3300"/>
                </a:solidFill>
              </a:rPr>
              <a:t>1920-ban?</a:t>
            </a:r>
          </a:p>
        </p:txBody>
      </p:sp>
    </p:spTree>
    <p:extLst>
      <p:ext uri="{BB962C8B-B14F-4D97-AF65-F5344CB8AC3E}">
        <p14:creationId xmlns:p14="http://schemas.microsoft.com/office/powerpoint/2010/main" val="1178886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Tartalom helye 3" descr="diagram_eselyegyenlotlenseg(1930)_B.jpg"/>
          <p:cNvPicPr>
            <a:picLocks noGrp="1" noChangeAspect="1"/>
          </p:cNvPicPr>
          <p:nvPr>
            <p:ph idx="1"/>
          </p:nvPr>
        </p:nvPicPr>
        <p:blipFill>
          <a:blip r:embed="rId2" cstate="print"/>
          <a:srcRect/>
          <a:stretch>
            <a:fillRect/>
          </a:stretch>
        </p:blipFill>
        <p:spPr>
          <a:xfrm>
            <a:off x="107504" y="980728"/>
            <a:ext cx="7540091" cy="4692408"/>
          </a:xfrm>
        </p:spPr>
      </p:pic>
      <p:sp>
        <p:nvSpPr>
          <p:cNvPr id="2" name="Cím 1"/>
          <p:cNvSpPr>
            <a:spLocks noGrp="1"/>
          </p:cNvSpPr>
          <p:nvPr>
            <p:ph type="title"/>
          </p:nvPr>
        </p:nvSpPr>
        <p:spPr>
          <a:xfrm>
            <a:off x="3059832" y="0"/>
            <a:ext cx="6084169" cy="2420887"/>
          </a:xfrm>
        </p:spPr>
        <p:txBody>
          <a:bodyPr>
            <a:noAutofit/>
          </a:bodyPr>
          <a:lstStyle/>
          <a:p>
            <a:r>
              <a:rPr lang="hu-HU" sz="2800" dirty="0">
                <a:latin typeface="Arial" pitchFamily="34" charset="0"/>
                <a:cs typeface="Arial" pitchFamily="34" charset="0"/>
              </a:rPr>
              <a:t>Hányszor nagyobb volt az esélye (1930) a diploma megszerzésére egy………szülő gyerekének egy földnélküli napszámos gyermekének esélyeihez képest?</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Shape 303"/>
          <p:cNvSpPr txBox="1">
            <a:spLocks noGrp="1"/>
          </p:cNvSpPr>
          <p:nvPr>
            <p:ph type="ctrTitle"/>
          </p:nvPr>
        </p:nvSpPr>
        <p:spPr>
          <a:xfrm>
            <a:off x="2915816" y="188640"/>
            <a:ext cx="6336704" cy="3168352"/>
          </a:xfrm>
          <a:prstGeom prst="rect">
            <a:avLst/>
          </a:prstGeom>
        </p:spPr>
        <p:txBody>
          <a:bodyPr wrap="square" lIns="91425" tIns="91425" rIns="91425" bIns="91425" anchor="b" anchorCtr="0">
            <a:noAutofit/>
          </a:bodyPr>
          <a:lstStyle/>
          <a:p>
            <a:pPr lvl="0">
              <a:spcBef>
                <a:spcPts val="0"/>
              </a:spcBef>
              <a:buNone/>
            </a:pPr>
            <a:r>
              <a:rPr lang="hu" sz="3200" dirty="0">
                <a:ea typeface="Times New Roman"/>
                <a:cs typeface="Times New Roman"/>
                <a:sym typeface="Times New Roman"/>
              </a:rPr>
              <a:t>Az 1929-es gazdasági világválság</a:t>
            </a:r>
            <a:br>
              <a:rPr lang="hu" sz="3200" dirty="0">
                <a:ea typeface="Times New Roman"/>
                <a:cs typeface="Times New Roman"/>
                <a:sym typeface="Times New Roman"/>
              </a:rPr>
            </a:br>
            <a:r>
              <a:rPr lang="hu" sz="3200" dirty="0">
                <a:ea typeface="Times New Roman"/>
                <a:cs typeface="Times New Roman"/>
                <a:sym typeface="Times New Roman"/>
              </a:rPr>
              <a:t>                                      </a:t>
            </a:r>
            <a:br>
              <a:rPr lang="hu" sz="3200" dirty="0">
                <a:ea typeface="Times New Roman"/>
                <a:cs typeface="Times New Roman"/>
                <a:sym typeface="Times New Roman"/>
              </a:rPr>
            </a:br>
            <a:r>
              <a:rPr lang="hu" sz="3200" dirty="0">
                <a:ea typeface="Times New Roman"/>
                <a:cs typeface="Times New Roman"/>
                <a:sym typeface="Times New Roman"/>
              </a:rPr>
              <a:t>                  Bethlen István        			kormányának bukása 1931-ben</a:t>
            </a:r>
            <a:br>
              <a:rPr lang="hu" sz="4000" dirty="0">
                <a:ea typeface="Times New Roman"/>
                <a:cs typeface="Times New Roman"/>
                <a:sym typeface="Times New Roman"/>
              </a:rPr>
            </a:br>
            <a:endParaRPr lang="hu" sz="4000" dirty="0">
              <a:ea typeface="Times New Roman"/>
              <a:cs typeface="Times New Roman"/>
              <a:sym typeface="Times New Roman"/>
            </a:endParaRPr>
          </a:p>
        </p:txBody>
      </p:sp>
      <p:pic>
        <p:nvPicPr>
          <p:cNvPr id="304" name="Shape 304"/>
          <p:cNvPicPr preferRelativeResize="0"/>
          <p:nvPr/>
        </p:nvPicPr>
        <p:blipFill>
          <a:blip r:embed="rId3" cstate="print">
            <a:alphaModFix/>
          </a:blip>
          <a:stretch>
            <a:fillRect/>
          </a:stretch>
        </p:blipFill>
        <p:spPr>
          <a:xfrm>
            <a:off x="-252536" y="764704"/>
            <a:ext cx="4248472" cy="6453336"/>
          </a:xfrm>
          <a:prstGeom prst="rect">
            <a:avLst/>
          </a:prstGeom>
          <a:noFill/>
          <a:ln>
            <a:noFill/>
          </a:ln>
        </p:spPr>
      </p:pic>
      <p:cxnSp>
        <p:nvCxnSpPr>
          <p:cNvPr id="5" name="Egyenes összekötő nyíllal 4"/>
          <p:cNvCxnSpPr/>
          <p:nvPr/>
        </p:nvCxnSpPr>
        <p:spPr>
          <a:xfrm>
            <a:off x="5076056" y="980728"/>
            <a:ext cx="792088" cy="0"/>
          </a:xfrm>
          <a:prstGeom prst="straightConnector1">
            <a:avLst/>
          </a:prstGeom>
          <a:ln w="57150">
            <a:solidFill>
              <a:srgbClr val="C0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artalom helye 1"/>
          <p:cNvSpPr>
            <a:spLocks noGrp="1"/>
          </p:cNvSpPr>
          <p:nvPr>
            <p:ph/>
          </p:nvPr>
        </p:nvSpPr>
        <p:spPr>
          <a:xfrm>
            <a:off x="0" y="0"/>
            <a:ext cx="9144000" cy="6096000"/>
          </a:xfrm>
        </p:spPr>
        <p:txBody>
          <a:bodyPr/>
          <a:lstStyle/>
          <a:p>
            <a:r>
              <a:rPr lang="hu-HU" sz="2800" b="1" dirty="0"/>
              <a:t>Válassza ki a felsoroltak közül a forrásrészletekhez kapcsolható </a:t>
            </a:r>
            <a:r>
              <a:rPr lang="hu-HU" sz="2800" b="1" dirty="0">
                <a:solidFill>
                  <a:srgbClr val="C00000"/>
                </a:solidFill>
              </a:rPr>
              <a:t>személyt és fogalmat</a:t>
            </a:r>
            <a:r>
              <a:rPr lang="hu-HU" sz="2800" b="1" dirty="0"/>
              <a:t>!</a:t>
            </a:r>
            <a:endParaRPr lang="hu-HU" sz="2800" dirty="0"/>
          </a:p>
          <a:p>
            <a:r>
              <a:rPr lang="hu-HU" sz="2800" b="1" dirty="0"/>
              <a:t>Személyek: </a:t>
            </a:r>
            <a:r>
              <a:rPr lang="hu-HU" sz="2800" dirty="0"/>
              <a:t>Peyer Károly, Horthy Miklós, Károlyi Mihály, Bethlen István, Klebelsberg Kunó, Kun Béla</a:t>
            </a:r>
          </a:p>
          <a:p>
            <a:r>
              <a:rPr lang="hu-HU" sz="2800" b="1" dirty="0"/>
              <a:t>Fogalmak: </a:t>
            </a:r>
            <a:r>
              <a:rPr lang="hu-HU" sz="2800" dirty="0"/>
              <a:t>numerus clausus, kultúrfölény, proletárdiktatúra, konszolidáció, revízió, antiszemitizmus</a:t>
            </a:r>
          </a:p>
          <a:p>
            <a:r>
              <a:rPr lang="hu-HU" sz="2800" b="1" dirty="0"/>
              <a:t>1. </a:t>
            </a:r>
            <a:r>
              <a:rPr lang="hu-HU" sz="2800" dirty="0"/>
              <a:t>„</a:t>
            </a:r>
            <a:r>
              <a:rPr lang="hu-HU" sz="2800" i="1" dirty="0"/>
              <a:t>Szeretném a köztudatba bevinni, hogy a trianoni béke következtében lefegyverzett Magyarországon a kultusztárca tulajdonképpen honvédelmi tárca is. Honvédelmi tárca olyan értelemben, hogy most elsősorban a szellem, a művelődés fegyvereivel kell védeni hazánkat, s ezekkel az eszközökkel kell […] bebizonyítanunk a világ nemzetei előtt, hogy a magyar […] életképes, erős, és hogy bántani nagy történelmi igazságtalanság</a:t>
            </a:r>
            <a:r>
              <a:rPr lang="hu-HU" sz="2800" dirty="0"/>
              <a:t>.”</a:t>
            </a:r>
          </a:p>
          <a:p>
            <a:r>
              <a:rPr lang="hu-HU" sz="2800" dirty="0"/>
              <a:t>Személy:  ………………                         Fogalom:……………….</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artalom helye 1"/>
          <p:cNvSpPr>
            <a:spLocks noGrp="1"/>
          </p:cNvSpPr>
          <p:nvPr>
            <p:ph/>
          </p:nvPr>
        </p:nvSpPr>
        <p:spPr>
          <a:xfrm>
            <a:off x="179512" y="0"/>
            <a:ext cx="8568951" cy="5517232"/>
          </a:xfrm>
        </p:spPr>
        <p:txBody>
          <a:bodyPr/>
          <a:lstStyle/>
          <a:p>
            <a:r>
              <a:rPr lang="hu-HU" sz="2400" b="1" dirty="0"/>
              <a:t>2. </a:t>
            </a:r>
            <a:r>
              <a:rPr lang="hu-HU" sz="2400" i="1" dirty="0"/>
              <a:t>„1924-ben […] egy </a:t>
            </a:r>
            <a:r>
              <a:rPr lang="hu-HU" sz="2400" i="1" dirty="0" err="1"/>
              <a:t>protokollumot</a:t>
            </a:r>
            <a:r>
              <a:rPr lang="hu-HU" sz="2400" i="1" dirty="0"/>
              <a:t> [jegyzőkönyvet] írtam alá a szomszéd államok vezetőivel együtt, amely alkalmas lett volna arra, hogy Magyarország és </a:t>
            </a:r>
            <a:r>
              <a:rPr lang="hu-HU" sz="2400" i="1" dirty="0" err="1"/>
              <a:t>szomszédai</a:t>
            </a:r>
            <a:r>
              <a:rPr lang="hu-HU" sz="2400" i="1" dirty="0"/>
              <a:t> között normális atmoszférát teremtsen. […] Igen ám, de azt mondják, hogy ezt lehetetlenné teszi a magyar irredenta […] mozgalom. […] Irredenta-e minden hazafias megmozdulás? […] Mi nem tartományokat vesztettünk el. Bennünket földaraboltak. […] Mi fajunk egyharmadáról örök időkre le nem mondhatunk. Ezt igazságul elfogadni nem tudjuk […]. Ha valaki a mellényét rosszul gombolja be, az öltözékét csak úgy hozhatja rendbe, ha kigombolja, és azután jól gombolja be. Ezekre a határokra egy végleges békét felépíteni nem lehet.[…] ”</a:t>
            </a:r>
          </a:p>
          <a:p>
            <a:r>
              <a:rPr lang="hu-HU" sz="2400" dirty="0"/>
              <a:t> Személy: ………………      Fogalom:…………………..</a:t>
            </a:r>
          </a:p>
          <a:p>
            <a:r>
              <a:rPr lang="hu-HU" sz="2400" b="1" dirty="0"/>
              <a:t>Személyek: </a:t>
            </a:r>
            <a:r>
              <a:rPr lang="hu-HU" sz="2400" dirty="0"/>
              <a:t>Peyer Károly, Horthy Miklós, Károlyi Mihály, Bethlen István, Klebelsberg Kunó, Kun Béla</a:t>
            </a:r>
          </a:p>
          <a:p>
            <a:r>
              <a:rPr lang="hu-HU" sz="2400" b="1" dirty="0"/>
              <a:t>Fogalmak: </a:t>
            </a:r>
            <a:r>
              <a:rPr lang="hu-HU" sz="2400" dirty="0"/>
              <a:t>numerus clausus, kultúrfölény, proletárdiktatúra, konszolidáció, revízió, antiszemitizmus</a:t>
            </a:r>
          </a:p>
          <a:p>
            <a:endParaRPr lang="hu-HU" sz="2400" dirty="0"/>
          </a:p>
          <a:p>
            <a:endParaRPr lang="hu-HU" sz="2800" dirty="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a:xfrm>
            <a:off x="4355976" y="404664"/>
            <a:ext cx="4464496" cy="1080120"/>
          </a:xfrm>
        </p:spPr>
        <p:txBody>
          <a:bodyPr/>
          <a:lstStyle/>
          <a:p>
            <a:br>
              <a:rPr lang="hu-HU" sz="2800" dirty="0">
                <a:latin typeface="+mn-lt"/>
              </a:rPr>
            </a:br>
            <a:br>
              <a:rPr lang="hu-HU" sz="2800" dirty="0">
                <a:latin typeface="+mn-lt"/>
              </a:rPr>
            </a:br>
            <a:r>
              <a:rPr lang="hu-HU" b="1" dirty="0"/>
              <a:t> </a:t>
            </a:r>
            <a:br>
              <a:rPr lang="hu-HU" dirty="0"/>
            </a:br>
            <a:endParaRPr lang="hu-HU" dirty="0"/>
          </a:p>
        </p:txBody>
      </p:sp>
      <p:sp>
        <p:nvSpPr>
          <p:cNvPr id="3" name="Tartalom helye 2"/>
          <p:cNvSpPr>
            <a:spLocks noGrp="1"/>
          </p:cNvSpPr>
          <p:nvPr>
            <p:ph sz="half" idx="1"/>
          </p:nvPr>
        </p:nvSpPr>
        <p:spPr>
          <a:xfrm>
            <a:off x="323528" y="404664"/>
            <a:ext cx="8363272" cy="2952328"/>
          </a:xfrm>
        </p:spPr>
        <p:txBody>
          <a:bodyPr/>
          <a:lstStyle/>
          <a:p>
            <a:r>
              <a:rPr lang="hu-HU" b="1" i="1" dirty="0"/>
              <a:t>3. </a:t>
            </a:r>
            <a:r>
              <a:rPr lang="hu-HU" i="1" dirty="0"/>
              <a:t>„Teleki Pál grófot neveztem ki miniszterelnökké.  </a:t>
            </a:r>
            <a:r>
              <a:rPr lang="hu-HU" i="1" dirty="0" err="1"/>
              <a:t>Csonkamagyarország</a:t>
            </a:r>
            <a:r>
              <a:rPr lang="hu-HU" i="1" dirty="0"/>
              <a:t> úgy, ahogyan lehetett, hozzáfogott, hogy megnyomorított testében az életműködést megindítsa. Lassan, igen lassan szűnt csak meg a nemtörődömség, és ébredt a munkakedv, úgy látszott, hogy ráléptünk már a helyes útra.”</a:t>
            </a:r>
          </a:p>
          <a:p>
            <a:r>
              <a:rPr lang="hu-HU" dirty="0"/>
              <a:t>Személy:……..</a:t>
            </a:r>
          </a:p>
          <a:p>
            <a:r>
              <a:rPr lang="hu-HU" dirty="0"/>
              <a:t> Fogalom:….</a:t>
            </a:r>
            <a:r>
              <a:rPr lang="hu-HU" sz="2500" dirty="0"/>
              <a:t>. </a:t>
            </a:r>
          </a:p>
          <a:p>
            <a:endParaRPr lang="hu-HU" dirty="0"/>
          </a:p>
        </p:txBody>
      </p:sp>
      <p:sp>
        <p:nvSpPr>
          <p:cNvPr id="4" name="Tartalom helye 3"/>
          <p:cNvSpPr>
            <a:spLocks noGrp="1"/>
          </p:cNvSpPr>
          <p:nvPr>
            <p:ph sz="half" idx="2"/>
          </p:nvPr>
        </p:nvSpPr>
        <p:spPr>
          <a:xfrm>
            <a:off x="323528" y="4365104"/>
            <a:ext cx="8363272" cy="1761059"/>
          </a:xfrm>
        </p:spPr>
        <p:txBody>
          <a:bodyPr/>
          <a:lstStyle/>
          <a:p>
            <a:r>
              <a:rPr lang="hu-HU" b="1" dirty="0"/>
              <a:t>Személyek: </a:t>
            </a:r>
            <a:r>
              <a:rPr lang="hu-HU" dirty="0"/>
              <a:t>Peyer Károly, Horthy Miklós, Károlyi Mihály, Bethlen István, Klebelsberg Kunó, Kun Béla</a:t>
            </a:r>
          </a:p>
          <a:p>
            <a:r>
              <a:rPr lang="hu-HU" b="1" dirty="0"/>
              <a:t>Fogalmak: </a:t>
            </a:r>
            <a:r>
              <a:rPr lang="hu-HU" dirty="0"/>
              <a:t>numerus clausus, kultúrfölény, proletárdiktatúra, konszolidáció, revízió, antiszemitizmus</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Tartalom helye 3" descr="4275646170657374695f7661676f6e6c616bc3b36b2c5f313932302e5f4d656e656bc3bc6c74656b5f617a5f656c637361746f6c745f746572c3bc6c6574656b72c3b56c2e6a7067.JPG"/>
          <p:cNvPicPr>
            <a:picLocks noGrp="1" noChangeAspect="1"/>
          </p:cNvPicPr>
          <p:nvPr>
            <p:ph idx="1"/>
          </p:nvPr>
        </p:nvPicPr>
        <p:blipFill>
          <a:blip r:embed="rId2" cstate="print"/>
          <a:stretch>
            <a:fillRect/>
          </a:stretch>
        </p:blipFill>
        <p:spPr>
          <a:xfrm flipH="1">
            <a:off x="395536" y="805272"/>
            <a:ext cx="6984591" cy="4525963"/>
          </a:xfrm>
          <a:prstGeom prst="rect">
            <a:avLst/>
          </a:prstGeom>
        </p:spPr>
      </p:pic>
      <p:sp>
        <p:nvSpPr>
          <p:cNvPr id="2" name="Cím 1"/>
          <p:cNvSpPr>
            <a:spLocks noGrp="1"/>
          </p:cNvSpPr>
          <p:nvPr>
            <p:ph type="title"/>
          </p:nvPr>
        </p:nvSpPr>
        <p:spPr>
          <a:xfrm>
            <a:off x="611560" y="233772"/>
            <a:ext cx="8229600" cy="1143000"/>
          </a:xfrm>
        </p:spPr>
        <p:txBody>
          <a:bodyPr/>
          <a:lstStyle/>
          <a:p>
            <a:r>
              <a:rPr lang="hu-HU" sz="3200" b="1" dirty="0"/>
              <a:t>Nevezze meg, milyen korabeli társadalmi problémát ábrázol kép!</a:t>
            </a:r>
            <a:br>
              <a:rPr lang="hu-HU" sz="3200" b="1" dirty="0"/>
            </a:br>
            <a:endParaRPr lang="hu-HU" sz="3200" dirty="0"/>
          </a:p>
        </p:txBody>
      </p:sp>
      <p:sp>
        <p:nvSpPr>
          <p:cNvPr id="5" name="Téglalap 4"/>
          <p:cNvSpPr/>
          <p:nvPr/>
        </p:nvSpPr>
        <p:spPr>
          <a:xfrm>
            <a:off x="3635896" y="5445224"/>
            <a:ext cx="4896544" cy="954107"/>
          </a:xfrm>
          <a:prstGeom prst="rect">
            <a:avLst/>
          </a:prstGeom>
        </p:spPr>
        <p:txBody>
          <a:bodyPr wrap="square">
            <a:spAutoFit/>
          </a:bodyPr>
          <a:lstStyle/>
          <a:p>
            <a:r>
              <a:rPr lang="hu-HU" sz="2800" i="1" dirty="0"/>
              <a:t>Vagonlakók egy budapesti pályaudvaron</a:t>
            </a:r>
            <a:endParaRPr lang="hu-HU" sz="2800" dirty="0"/>
          </a:p>
        </p:txBody>
      </p:sp>
    </p:spTree>
    <p:extLst>
      <p:ext uri="{BB962C8B-B14F-4D97-AF65-F5344CB8AC3E}">
        <p14:creationId xmlns:p14="http://schemas.microsoft.com/office/powerpoint/2010/main" val="379061885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artalom helye 1"/>
          <p:cNvSpPr>
            <a:spLocks noGrp="1"/>
          </p:cNvSpPr>
          <p:nvPr>
            <p:ph/>
          </p:nvPr>
        </p:nvSpPr>
        <p:spPr>
          <a:xfrm>
            <a:off x="0" y="0"/>
            <a:ext cx="9143999" cy="6096000"/>
          </a:xfrm>
        </p:spPr>
        <p:txBody>
          <a:bodyPr/>
          <a:lstStyle/>
          <a:p>
            <a:r>
              <a:rPr lang="hu-HU" sz="2400" b="1" dirty="0"/>
              <a:t>Válaszoljon a kérdésekre a források és ismeretei alapján!</a:t>
            </a:r>
            <a:endParaRPr lang="hu-HU" sz="2400" dirty="0"/>
          </a:p>
          <a:p>
            <a:r>
              <a:rPr lang="hu-HU" sz="2400" dirty="0"/>
              <a:t>„</a:t>
            </a:r>
            <a:r>
              <a:rPr lang="hu-HU" sz="2400" i="1" dirty="0"/>
              <a:t>Minket is meglátogatott az infláció csapása. </a:t>
            </a:r>
            <a:r>
              <a:rPr lang="hu-HU" sz="2400" i="1" u="sng" dirty="0"/>
              <a:t>Országunk feldarabolása</a:t>
            </a:r>
            <a:r>
              <a:rPr lang="hu-HU" sz="2400" b="1" i="1" dirty="0"/>
              <a:t>,(a) </a:t>
            </a:r>
            <a:r>
              <a:rPr lang="hu-HU" sz="2400" i="1" u="sng" dirty="0" err="1"/>
              <a:t>a</a:t>
            </a:r>
            <a:r>
              <a:rPr lang="hu-HU" sz="2400" i="1" u="sng" dirty="0"/>
              <a:t> jóvátétel</a:t>
            </a:r>
            <a:r>
              <a:rPr lang="hu-HU" sz="2400" b="1" i="1" dirty="0"/>
              <a:t>,(b) </a:t>
            </a:r>
            <a:r>
              <a:rPr lang="hu-HU" sz="2400" i="1" dirty="0"/>
              <a:t>és sokféle háborús terhünk kizárta, hogy pénzünk értékét saját erőnkből állandósítsuk. […] Be kellett lépnünk a Népszövetségbe. […] A kölcsönnel, melyet a Népszövetség révén kaptunk […] jól gazdálkodtunk.” (Horthy Miklós)</a:t>
            </a:r>
            <a:endParaRPr lang="hu-HU" sz="2400" dirty="0"/>
          </a:p>
          <a:p>
            <a:r>
              <a:rPr lang="hu-HU" sz="2400" b="1" dirty="0"/>
              <a:t>a) Mikor vált véglegessé a nemzetközi jog szerint is a forrásban aláhúzott esemény (a)? </a:t>
            </a:r>
            <a:r>
              <a:rPr lang="hu-HU" sz="2400" i="1" dirty="0"/>
              <a:t>Év, hó, nap:</a:t>
            </a:r>
            <a:r>
              <a:rPr lang="hu-HU" sz="2400" dirty="0"/>
              <a:t>……………………………………</a:t>
            </a:r>
          </a:p>
          <a:p>
            <a:pPr>
              <a:buNone/>
            </a:pPr>
            <a:endParaRPr lang="hu-HU" sz="2400" dirty="0"/>
          </a:p>
          <a:p>
            <a:r>
              <a:rPr lang="hu-HU" sz="2400" b="1" dirty="0"/>
              <a:t>b) Magyarázza meg röviden, mit jelent a forrásban aláhúzott fogalom (b)! </a:t>
            </a:r>
            <a:r>
              <a:rPr lang="hu-HU" sz="2400" dirty="0"/>
              <a:t> </a:t>
            </a:r>
          </a:p>
          <a:p>
            <a:r>
              <a:rPr lang="hu-HU" sz="2400" dirty="0"/>
              <a:t>………………………………………………………………………………………………………</a:t>
            </a:r>
          </a:p>
          <a:p>
            <a:r>
              <a:rPr lang="hu-HU" sz="2400" dirty="0"/>
              <a:t> ……………………………………………………………………………………………………… </a:t>
            </a:r>
          </a:p>
          <a:p>
            <a:r>
              <a:rPr lang="hu-HU" sz="2400" b="1" dirty="0"/>
              <a:t>c) Írja le, milyen intézkedéssel sikerült 1927-ben megteremteni a pénz értékállóságát!  </a:t>
            </a:r>
            <a:endParaRPr lang="hu-HU" sz="2400" dirty="0"/>
          </a:p>
          <a:p>
            <a:r>
              <a:rPr lang="hu-HU" sz="2400" i="1" dirty="0"/>
              <a:t>Intézkedés:</a:t>
            </a:r>
            <a:r>
              <a:rPr lang="hu-HU" sz="2400" dirty="0"/>
              <a:t>…………………………………………………………………………………………</a:t>
            </a:r>
          </a:p>
          <a:p>
            <a:endParaRPr lang="hu-HU" sz="2400" dirty="0"/>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artalom helye 1"/>
          <p:cNvSpPr>
            <a:spLocks noGrp="1"/>
          </p:cNvSpPr>
          <p:nvPr>
            <p:ph/>
          </p:nvPr>
        </p:nvSpPr>
        <p:spPr>
          <a:xfrm>
            <a:off x="0" y="0"/>
            <a:ext cx="9144000" cy="6309320"/>
          </a:xfrm>
        </p:spPr>
        <p:txBody>
          <a:bodyPr/>
          <a:lstStyle/>
          <a:p>
            <a:pPr marL="144000" indent="0">
              <a:spcBef>
                <a:spcPts val="0"/>
              </a:spcBef>
            </a:pPr>
            <a:r>
              <a:rPr lang="hu-HU" sz="2400" b="1" dirty="0"/>
              <a:t>Írja a meghatározások betűjele mellé a megfelelő történelmi fogalom sorszámát a felsorolásból! 2 kimarad!</a:t>
            </a:r>
          </a:p>
          <a:p>
            <a:pPr marL="144000" indent="0">
              <a:spcBef>
                <a:spcPts val="0"/>
              </a:spcBef>
            </a:pPr>
            <a:r>
              <a:rPr lang="hu-HU" sz="2400" b="1" dirty="0"/>
              <a:t>1: </a:t>
            </a:r>
            <a:r>
              <a:rPr lang="hu-HU" sz="2400" dirty="0"/>
              <a:t>úri középosztály;     </a:t>
            </a:r>
            <a:r>
              <a:rPr lang="hu-HU" sz="2400" b="1" dirty="0"/>
              <a:t>2: </a:t>
            </a:r>
            <a:r>
              <a:rPr lang="hu-HU" sz="2400" dirty="0"/>
              <a:t>Népszövetség;     </a:t>
            </a:r>
            <a:r>
              <a:rPr lang="hu-HU" sz="2400" b="1" dirty="0"/>
              <a:t>3: </a:t>
            </a:r>
            <a:r>
              <a:rPr lang="hu-HU" sz="2400" dirty="0"/>
              <a:t>irredentizmus;                        </a:t>
            </a:r>
            <a:r>
              <a:rPr lang="hu-HU" sz="2400" b="1" dirty="0"/>
              <a:t>4: </a:t>
            </a:r>
            <a:r>
              <a:rPr lang="hu-HU" sz="2400" dirty="0"/>
              <a:t>legitimizmus;    </a:t>
            </a:r>
            <a:r>
              <a:rPr lang="hu-HU" sz="2400" b="1" dirty="0"/>
              <a:t>5: </a:t>
            </a:r>
            <a:r>
              <a:rPr lang="hu-HU" sz="2400" dirty="0"/>
              <a:t>numerus clausus</a:t>
            </a:r>
            <a:r>
              <a:rPr lang="hu-HU" sz="2400" b="1" dirty="0"/>
              <a:t>  6: </a:t>
            </a:r>
            <a:r>
              <a:rPr lang="hu-HU" sz="2400" dirty="0"/>
              <a:t>Fajvédő Párt           </a:t>
            </a:r>
          </a:p>
          <a:p>
            <a:pPr marL="144000" indent="0">
              <a:spcBef>
                <a:spcPts val="0"/>
              </a:spcBef>
            </a:pPr>
            <a:r>
              <a:rPr lang="hu-HU" sz="2400" b="1" dirty="0"/>
              <a:t>a) </a:t>
            </a:r>
            <a:r>
              <a:rPr lang="hu-HU" sz="2400" dirty="0"/>
              <a:t>…..…………………..: Magyarországon az 1920-as években fellendült politikai mozgalom, amely a trónját vesztett Habsburg uralkodóház visszatérési törekvéseit támogatta.</a:t>
            </a:r>
          </a:p>
          <a:p>
            <a:pPr marL="144000" indent="0">
              <a:spcBef>
                <a:spcPts val="0"/>
              </a:spcBef>
            </a:pPr>
            <a:r>
              <a:rPr lang="hu-HU" sz="2400" b="1" dirty="0"/>
              <a:t>b) </a:t>
            </a:r>
            <a:r>
              <a:rPr lang="hu-HU" sz="2400" dirty="0"/>
              <a:t>…..…………………..: 1920-ban hozott törvény Magyarországon. Arányszámuknak megfelelően határozta meg az ország területén élő „népfajok”, nemzetiségek felsőoktatásba való felvételét.</a:t>
            </a:r>
          </a:p>
          <a:p>
            <a:pPr marL="144000" indent="0">
              <a:spcBef>
                <a:spcPts val="0"/>
              </a:spcBef>
            </a:pPr>
            <a:r>
              <a:rPr lang="hu-HU" sz="2400" b="1" dirty="0"/>
              <a:t>c) </a:t>
            </a:r>
            <a:r>
              <a:rPr lang="hu-HU" sz="2400" dirty="0"/>
              <a:t>…..………………: a kiegyezés utáni és a két világháború közötti magyar társadalomban a középbirtokosok, a köztisztviselők, az értelmiség és a középpolgárság által alkotott réteg. A gazdag parasztság nem tartozott ide. </a:t>
            </a:r>
            <a:r>
              <a:rPr lang="hu-HU" sz="2400" b="1" dirty="0"/>
              <a:t>d) </a:t>
            </a:r>
            <a:r>
              <a:rPr lang="hu-HU" sz="2400" dirty="0"/>
              <a:t>…..……………: eredetileg az olaszok lakta osztrák és francia területeken, az anyaországgal való egyesülésért küzdő mozgalom, amely általánosabb fogalomként valamely nemzeti kisebbségnek a vele azonos etnikumú szomszédos országhoz való csatlakozási törekvését jelenti. A kifejezést a Trianon ellen tiltakozók használták.</a:t>
            </a:r>
          </a:p>
          <a:p>
            <a:pPr marL="144000" indent="0">
              <a:spcBef>
                <a:spcPts val="0"/>
              </a:spcBef>
              <a:buNone/>
            </a:pPr>
            <a:endParaRPr lang="hu-HU" sz="2400" dirty="0"/>
          </a:p>
          <a:p>
            <a:pPr marL="144000" indent="0">
              <a:spcBef>
                <a:spcPts val="0"/>
              </a:spcBef>
            </a:pPr>
            <a:endParaRPr lang="hu-HU" sz="2400" dirty="0"/>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Cím 1"/>
          <p:cNvSpPr>
            <a:spLocks noGrp="1"/>
          </p:cNvSpPr>
          <p:nvPr>
            <p:ph type="title"/>
          </p:nvPr>
        </p:nvSpPr>
        <p:spPr>
          <a:xfrm>
            <a:off x="684213" y="0"/>
            <a:ext cx="8002587" cy="404813"/>
          </a:xfrm>
        </p:spPr>
        <p:txBody>
          <a:bodyPr/>
          <a:lstStyle/>
          <a:p>
            <a:r>
              <a:rPr lang="hu-HU" sz="2600" b="1">
                <a:solidFill>
                  <a:srgbClr val="C00000"/>
                </a:solidFill>
              </a:rPr>
              <a:t>Gyakorlás a dolgozathoz, egészítse ki a mondatokat!</a:t>
            </a:r>
          </a:p>
        </p:txBody>
      </p:sp>
      <p:sp>
        <p:nvSpPr>
          <p:cNvPr id="61443" name="Tartalom helye 2"/>
          <p:cNvSpPr>
            <a:spLocks noGrp="1"/>
          </p:cNvSpPr>
          <p:nvPr>
            <p:ph idx="1"/>
          </p:nvPr>
        </p:nvSpPr>
        <p:spPr>
          <a:xfrm>
            <a:off x="-107950" y="400050"/>
            <a:ext cx="9359900" cy="5765800"/>
          </a:xfrm>
        </p:spPr>
        <p:txBody>
          <a:bodyPr/>
          <a:lstStyle/>
          <a:p>
            <a:r>
              <a:rPr lang="hu-HU" sz="2500"/>
              <a:t>1920-ban a …………… kormányzóvá választotta……………….-t</a:t>
            </a:r>
          </a:p>
          <a:p>
            <a:r>
              <a:rPr lang="hu-HU" sz="2500"/>
              <a:t>Az első ……-kormány idején született meg a ……. (zárt szám) törvény, amely elsősorban a zsidóság felsőoktatásbeli részvételét korlátozta.</a:t>
            </a:r>
          </a:p>
          <a:p>
            <a:r>
              <a:rPr lang="hu-HU" sz="2500"/>
              <a:t>Az 1920-as ………………..-t Nagyatádi Szabó István vezette minisztérium terjesztette a parlament elé.</a:t>
            </a:r>
          </a:p>
          <a:p>
            <a:r>
              <a:rPr lang="hu-HU" sz="2500"/>
              <a:t>A kormányfő és a szociáldemokrata párt 1921-es titkos megállapodása, a ……………… biztosította a párt ………. működését.</a:t>
            </a:r>
          </a:p>
          <a:p>
            <a:r>
              <a:rPr lang="hu-HU" sz="2500"/>
              <a:t>IV. Károly magyar király 1921-ben ………-szer próbálta visszavenni a hatalmat, ennek meghiúsulása után a Nemzetgyűlés kimondta a …………-t.</a:t>
            </a:r>
          </a:p>
          <a:p>
            <a:r>
              <a:rPr lang="hu-HU" sz="2500"/>
              <a:t>A gazdasági konszolidáció fontos lépése volt az új pénz, a ……….. bevezetése 1927-ben.</a:t>
            </a:r>
          </a:p>
          <a:p>
            <a:r>
              <a:rPr lang="hu-HU" sz="2500"/>
              <a:t>Bethlen István, az általa szervezett új kormánypárt, az …………….. parlamenti többségét a választójog…………….-val teremtette meg.</a:t>
            </a:r>
          </a:p>
          <a:p>
            <a:r>
              <a:rPr lang="hu-HU" sz="2500"/>
              <a:t>A népiskolai hálózat bővítése …… kultuszminiszter nevéhez fűződik.</a:t>
            </a:r>
          </a:p>
        </p:txBody>
      </p:sp>
    </p:spTree>
    <p:extLst>
      <p:ext uri="{BB962C8B-B14F-4D97-AF65-F5344CB8AC3E}">
        <p14:creationId xmlns:p14="http://schemas.microsoft.com/office/powerpoint/2010/main" val="395942381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Cím 1"/>
          <p:cNvSpPr>
            <a:spLocks noGrp="1"/>
          </p:cNvSpPr>
          <p:nvPr>
            <p:ph type="title"/>
          </p:nvPr>
        </p:nvSpPr>
        <p:spPr>
          <a:xfrm>
            <a:off x="971550" y="0"/>
            <a:ext cx="7715250" cy="46038"/>
          </a:xfrm>
        </p:spPr>
        <p:txBody>
          <a:bodyPr/>
          <a:lstStyle/>
          <a:p>
            <a:endParaRPr lang="hu-HU" sz="2600" b="1">
              <a:solidFill>
                <a:srgbClr val="C00000"/>
              </a:solidFill>
            </a:endParaRPr>
          </a:p>
        </p:txBody>
      </p:sp>
      <p:sp>
        <p:nvSpPr>
          <p:cNvPr id="62467" name="Tartalom helye 2"/>
          <p:cNvSpPr>
            <a:spLocks noGrp="1"/>
          </p:cNvSpPr>
          <p:nvPr>
            <p:ph idx="1"/>
          </p:nvPr>
        </p:nvSpPr>
        <p:spPr>
          <a:xfrm>
            <a:off x="0" y="46038"/>
            <a:ext cx="9251950" cy="6119812"/>
          </a:xfrm>
        </p:spPr>
        <p:txBody>
          <a:bodyPr/>
          <a:lstStyle/>
          <a:p>
            <a:r>
              <a:rPr lang="hu-HU" sz="2300"/>
              <a:t>1920-ban a </a:t>
            </a:r>
            <a:r>
              <a:rPr lang="hu-HU" sz="2300" b="1">
                <a:solidFill>
                  <a:srgbClr val="00B050"/>
                </a:solidFill>
              </a:rPr>
              <a:t>Nemzetgyűlés</a:t>
            </a:r>
            <a:r>
              <a:rPr lang="hu-HU" sz="2300"/>
              <a:t> kormányzóvá választotta </a:t>
            </a:r>
            <a:r>
              <a:rPr lang="hu-HU" sz="2300" b="1">
                <a:solidFill>
                  <a:srgbClr val="00B050"/>
                </a:solidFill>
              </a:rPr>
              <a:t>Horthy Miklóst</a:t>
            </a:r>
          </a:p>
          <a:p>
            <a:r>
              <a:rPr lang="hu-HU" sz="2300"/>
              <a:t>Az első </a:t>
            </a:r>
            <a:r>
              <a:rPr lang="hu-HU" sz="2300" b="1">
                <a:solidFill>
                  <a:srgbClr val="00B050"/>
                </a:solidFill>
              </a:rPr>
              <a:t>Teleki</a:t>
            </a:r>
            <a:r>
              <a:rPr lang="hu-HU" sz="2300"/>
              <a:t>-kormány idején született meg a </a:t>
            </a:r>
            <a:r>
              <a:rPr lang="hu-HU" sz="2300" b="1">
                <a:solidFill>
                  <a:srgbClr val="00B050"/>
                </a:solidFill>
              </a:rPr>
              <a:t>numerus clausus </a:t>
            </a:r>
            <a:r>
              <a:rPr lang="hu-HU" sz="2300"/>
              <a:t>(zárt szám) törvény, amely elsősorban a zsidóság felsőoktatásbeli részvételét korlátozta.</a:t>
            </a:r>
          </a:p>
          <a:p>
            <a:r>
              <a:rPr lang="hu-HU" sz="2300"/>
              <a:t>Az 1920-as </a:t>
            </a:r>
            <a:r>
              <a:rPr lang="hu-HU" sz="2300" b="1">
                <a:solidFill>
                  <a:srgbClr val="00B050"/>
                </a:solidFill>
              </a:rPr>
              <a:t>földreformot/földtörvényt </a:t>
            </a:r>
            <a:r>
              <a:rPr lang="hu-HU" sz="2300"/>
              <a:t>Nagyatádi Szabó István vezette minisztérium terjesztette a parlament elé.</a:t>
            </a:r>
          </a:p>
          <a:p>
            <a:r>
              <a:rPr lang="hu-HU" sz="2300"/>
              <a:t>A kormányfő és a szociáldemokrata párt 1921-es titkos megállapodása, a </a:t>
            </a:r>
            <a:r>
              <a:rPr lang="hu-HU" sz="2300" b="1">
                <a:solidFill>
                  <a:srgbClr val="00B050"/>
                </a:solidFill>
              </a:rPr>
              <a:t>Bethlen-Peyer paktum </a:t>
            </a:r>
            <a:r>
              <a:rPr lang="hu-HU" sz="2300"/>
              <a:t>biztosította a párt </a:t>
            </a:r>
            <a:r>
              <a:rPr lang="hu-HU" sz="2300" b="1">
                <a:solidFill>
                  <a:srgbClr val="00B050"/>
                </a:solidFill>
              </a:rPr>
              <a:t>legális/törvényes</a:t>
            </a:r>
            <a:r>
              <a:rPr lang="hu-HU" sz="2300"/>
              <a:t> működését.</a:t>
            </a:r>
          </a:p>
          <a:p>
            <a:r>
              <a:rPr lang="hu-HU" sz="2300"/>
              <a:t>IV. Károly magyar király 1921-ben </a:t>
            </a:r>
            <a:r>
              <a:rPr lang="hu-HU" sz="2300" b="1">
                <a:solidFill>
                  <a:srgbClr val="00B050"/>
                </a:solidFill>
              </a:rPr>
              <a:t>kétszer </a:t>
            </a:r>
            <a:r>
              <a:rPr lang="hu-HU" sz="2300"/>
              <a:t>próbálta visszavenni a hatalmat, ennek meghiúsulása után a Nemzetgyűlés kimondta a </a:t>
            </a:r>
            <a:r>
              <a:rPr lang="hu-HU" sz="2300" b="1">
                <a:solidFill>
                  <a:srgbClr val="00B050"/>
                </a:solidFill>
              </a:rPr>
              <a:t>Habsburg-ház trónfosztását</a:t>
            </a:r>
            <a:r>
              <a:rPr lang="hu-HU" sz="2300"/>
              <a:t>.</a:t>
            </a:r>
          </a:p>
          <a:p>
            <a:r>
              <a:rPr lang="hu-HU" sz="2300"/>
              <a:t>A gazdasági konszolidáció fontos lépése volt az új pénz, a </a:t>
            </a:r>
            <a:r>
              <a:rPr lang="hu-HU" sz="2300" b="1">
                <a:solidFill>
                  <a:srgbClr val="00B050"/>
                </a:solidFill>
              </a:rPr>
              <a:t>pengő </a:t>
            </a:r>
            <a:r>
              <a:rPr lang="hu-HU" sz="2300"/>
              <a:t>bevezetése 1927-ben.</a:t>
            </a:r>
          </a:p>
          <a:p>
            <a:r>
              <a:rPr lang="hu-HU" sz="2300"/>
              <a:t>Bethlen István, az általa szervezett új kormánypárt, az </a:t>
            </a:r>
            <a:r>
              <a:rPr lang="hu-HU" sz="2300" b="1">
                <a:solidFill>
                  <a:srgbClr val="00B050"/>
                </a:solidFill>
              </a:rPr>
              <a:t>Egységes Párt </a:t>
            </a:r>
            <a:r>
              <a:rPr lang="hu-HU" sz="2300"/>
              <a:t>parlamenti többségét a választójog </a:t>
            </a:r>
            <a:r>
              <a:rPr lang="hu-HU" sz="2300" b="1">
                <a:solidFill>
                  <a:srgbClr val="00B050"/>
                </a:solidFill>
              </a:rPr>
              <a:t>korlátozásával</a:t>
            </a:r>
            <a:r>
              <a:rPr lang="hu-HU" sz="2300"/>
              <a:t> teremtette meg.</a:t>
            </a:r>
          </a:p>
          <a:p>
            <a:r>
              <a:rPr lang="hu-HU" sz="2300"/>
              <a:t>A népiskolai hálózat bővítése </a:t>
            </a:r>
            <a:r>
              <a:rPr lang="hu-HU" sz="2300" b="1">
                <a:solidFill>
                  <a:srgbClr val="00B050"/>
                </a:solidFill>
              </a:rPr>
              <a:t>Klebelsberg Kunó</a:t>
            </a:r>
            <a:r>
              <a:rPr lang="hu-HU" sz="2300"/>
              <a:t> kultuszminiszter nevéhez fűződik.</a:t>
            </a:r>
          </a:p>
          <a:p>
            <a:endParaRPr lang="hu-HU" sz="2300"/>
          </a:p>
        </p:txBody>
      </p:sp>
    </p:spTree>
    <p:extLst>
      <p:ext uri="{BB962C8B-B14F-4D97-AF65-F5344CB8AC3E}">
        <p14:creationId xmlns:p14="http://schemas.microsoft.com/office/powerpoint/2010/main" val="37109874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a:xfrm>
            <a:off x="-252536" y="404664"/>
            <a:ext cx="4464496" cy="648072"/>
          </a:xfrm>
        </p:spPr>
        <p:txBody>
          <a:bodyPr/>
          <a:lstStyle/>
          <a:p>
            <a:r>
              <a:rPr lang="hu-HU" sz="3200" dirty="0"/>
              <a:t>Államformáról mely intézmény dönt?</a:t>
            </a:r>
            <a:br>
              <a:rPr lang="hu-HU" sz="3200" dirty="0"/>
            </a:br>
            <a:endParaRPr lang="hu-HU" sz="3200" dirty="0"/>
          </a:p>
        </p:txBody>
      </p:sp>
      <p:sp>
        <p:nvSpPr>
          <p:cNvPr id="3" name="Tartalom helye 2"/>
          <p:cNvSpPr>
            <a:spLocks noGrp="1"/>
          </p:cNvSpPr>
          <p:nvPr>
            <p:ph sz="half" idx="1"/>
          </p:nvPr>
        </p:nvSpPr>
        <p:spPr>
          <a:xfrm>
            <a:off x="0" y="908720"/>
            <a:ext cx="3635896" cy="5498480"/>
          </a:xfrm>
          <a:ln w="57150">
            <a:noFill/>
          </a:ln>
        </p:spPr>
        <p:txBody>
          <a:bodyPr/>
          <a:lstStyle/>
          <a:p>
            <a:r>
              <a:rPr lang="hu-HU" dirty="0"/>
              <a:t>1920. január</a:t>
            </a:r>
            <a:r>
              <a:rPr lang="hu-HU" dirty="0">
                <a:sym typeface="Wingdings" panose="05000000000000000000" pitchFamily="2" charset="2"/>
              </a:rPr>
              <a:t></a:t>
            </a:r>
            <a:r>
              <a:rPr lang="hu-HU" dirty="0"/>
              <a:t> </a:t>
            </a:r>
            <a:r>
              <a:rPr lang="hu-HU" b="1" dirty="0">
                <a:solidFill>
                  <a:srgbClr val="C00000"/>
                </a:solidFill>
              </a:rPr>
              <a:t>nemzetgyűlési </a:t>
            </a:r>
            <a:r>
              <a:rPr lang="hu-HU" dirty="0"/>
              <a:t>választások</a:t>
            </a:r>
          </a:p>
          <a:p>
            <a:r>
              <a:rPr lang="hu-HU" dirty="0"/>
              <a:t>Választójog?</a:t>
            </a:r>
          </a:p>
          <a:p>
            <a:r>
              <a:rPr lang="hu-HU" dirty="0"/>
              <a:t>Pártok?</a:t>
            </a:r>
          </a:p>
          <a:p>
            <a:endParaRPr lang="hu-HU" sz="2400" dirty="0"/>
          </a:p>
        </p:txBody>
      </p:sp>
      <p:sp>
        <p:nvSpPr>
          <p:cNvPr id="4" name="Tartalom helye 3"/>
          <p:cNvSpPr>
            <a:spLocks noGrp="1"/>
          </p:cNvSpPr>
          <p:nvPr>
            <p:ph sz="half" idx="2"/>
          </p:nvPr>
        </p:nvSpPr>
        <p:spPr>
          <a:xfrm>
            <a:off x="3815406" y="-387424"/>
            <a:ext cx="5328594" cy="6984776"/>
          </a:xfrm>
        </p:spPr>
        <p:txBody>
          <a:bodyPr/>
          <a:lstStyle/>
          <a:p>
            <a:pPr marL="0" indent="0">
              <a:buNone/>
            </a:pPr>
            <a:r>
              <a:rPr lang="hu-HU" dirty="0"/>
              <a:t>               </a:t>
            </a:r>
            <a:endParaRPr lang="hu-HU" dirty="0">
              <a:solidFill>
                <a:srgbClr val="C00000"/>
              </a:solidFill>
            </a:endParaRPr>
          </a:p>
          <a:p>
            <a:pPr marL="0" indent="0">
              <a:buNone/>
            </a:pPr>
            <a:r>
              <a:rPr lang="hu-HU" sz="2000" b="1" dirty="0">
                <a:solidFill>
                  <a:srgbClr val="C00000"/>
                </a:solidFill>
              </a:rPr>
              <a:t>1920/ I. törvény</a:t>
            </a:r>
            <a:r>
              <a:rPr lang="hu-HU" sz="2000" dirty="0">
                <a:solidFill>
                  <a:srgbClr val="C00000"/>
                </a:solidFill>
              </a:rPr>
              <a:t>: </a:t>
            </a:r>
            <a:r>
              <a:rPr lang="hu-HU" sz="2000" dirty="0"/>
              <a:t>Alkotmányunk alapelveinek megfelelően az 1919. évi augusztus hó 7. napja óta alakult ideiglenes kormányok a nemzethez fordultak, </a:t>
            </a:r>
            <a:r>
              <a:rPr lang="hu-HU" sz="2000" dirty="0">
                <a:solidFill>
                  <a:srgbClr val="C00000"/>
                </a:solidFill>
              </a:rPr>
              <a:t>hogy a nőkre is kiterjedő általános, titkos, </a:t>
            </a:r>
            <a:r>
              <a:rPr lang="hu-HU" sz="2000" b="1" dirty="0">
                <a:solidFill>
                  <a:srgbClr val="C00000"/>
                </a:solidFill>
              </a:rPr>
              <a:t>egyenlő (???)</a:t>
            </a:r>
            <a:r>
              <a:rPr lang="hu-HU" sz="2000" dirty="0">
                <a:solidFill>
                  <a:srgbClr val="C00000"/>
                </a:solidFill>
              </a:rPr>
              <a:t>, közvetlen és </a:t>
            </a:r>
            <a:r>
              <a:rPr lang="hu-HU" sz="2000" b="1" dirty="0">
                <a:solidFill>
                  <a:srgbClr val="C00000"/>
                </a:solidFill>
              </a:rPr>
              <a:t>kötelező</a:t>
            </a:r>
            <a:r>
              <a:rPr lang="hu-HU" sz="2000" dirty="0">
                <a:solidFill>
                  <a:srgbClr val="C00000"/>
                </a:solidFill>
              </a:rPr>
              <a:t> választójog alapján válassza meg az akaratának képviseletére hivatott </a:t>
            </a:r>
            <a:r>
              <a:rPr lang="hu-HU" sz="2000" b="1" dirty="0">
                <a:solidFill>
                  <a:srgbClr val="C00000"/>
                </a:solidFill>
              </a:rPr>
              <a:t>nemzetgyűlés</a:t>
            </a:r>
            <a:r>
              <a:rPr lang="hu-HU" sz="2000" dirty="0">
                <a:solidFill>
                  <a:srgbClr val="C00000"/>
                </a:solidFill>
              </a:rPr>
              <a:t>t</a:t>
            </a:r>
            <a:r>
              <a:rPr lang="hu-HU" sz="2000" dirty="0"/>
              <a:t>.</a:t>
            </a:r>
          </a:p>
          <a:p>
            <a:pPr marL="0" indent="0">
              <a:buNone/>
            </a:pPr>
            <a:r>
              <a:rPr lang="hu-HU" sz="2000" dirty="0"/>
              <a:t>A nemzetgyűlési képviselőválasztások ennek folytán az ország mindazon részeiben megtartatván, amelyekben a választást ellenséges megszállás lehetetlenné nem tette, a megválasztott nemzetgyűlési képviselők az 1920. évi február hó 16. napján Budapesten az országgyűlés képviselőházának helyiségeiben egybegyülekeztek és nemzetgyűléssé alakultak.</a:t>
            </a:r>
          </a:p>
          <a:p>
            <a:pPr marL="514350" indent="-514350">
              <a:buAutoNum type="romanUcPeriod"/>
            </a:pPr>
            <a:r>
              <a:rPr lang="hu-HU" sz="2400" b="1" i="1" dirty="0"/>
              <a:t>tv. Az alkotmányosság helyreállítására irányuló rendelkezések</a:t>
            </a:r>
          </a:p>
          <a:p>
            <a:pPr marL="0" indent="0">
              <a:buNone/>
            </a:pPr>
            <a:r>
              <a:rPr lang="hu-HU" sz="2400" b="1" i="1" dirty="0">
                <a:highlight>
                  <a:srgbClr val="FFFF00"/>
                </a:highlight>
              </a:rPr>
              <a:t>Államforma= királyság</a:t>
            </a:r>
          </a:p>
          <a:p>
            <a:endParaRPr lang="hu-HU" sz="1600" dirty="0"/>
          </a:p>
        </p:txBody>
      </p:sp>
      <p:pic>
        <p:nvPicPr>
          <p:cNvPr id="6" name="Kép 5"/>
          <p:cNvPicPr>
            <a:picLocks noChangeAspect="1"/>
          </p:cNvPicPr>
          <p:nvPr/>
        </p:nvPicPr>
        <p:blipFill>
          <a:blip r:embed="rId2"/>
          <a:stretch>
            <a:fillRect/>
          </a:stretch>
        </p:blipFill>
        <p:spPr>
          <a:xfrm>
            <a:off x="300719" y="3414525"/>
            <a:ext cx="3335177" cy="2978200"/>
          </a:xfrm>
          <a:prstGeom prst="rect">
            <a:avLst/>
          </a:prstGeom>
        </p:spPr>
      </p:pic>
    </p:spTree>
    <p:extLst>
      <p:ext uri="{BB962C8B-B14F-4D97-AF65-F5344CB8AC3E}">
        <p14:creationId xmlns:p14="http://schemas.microsoft.com/office/powerpoint/2010/main" val="315574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pic>
        <p:nvPicPr>
          <p:cNvPr id="128" name="Shape 128" descr="Miltiades_Manno-310.jpg"/>
          <p:cNvPicPr preferRelativeResize="0"/>
          <p:nvPr/>
        </p:nvPicPr>
        <p:blipFill>
          <a:blip r:embed="rId3" cstate="print">
            <a:alphaModFix/>
          </a:blip>
          <a:stretch>
            <a:fillRect/>
          </a:stretch>
        </p:blipFill>
        <p:spPr>
          <a:xfrm>
            <a:off x="5868144" y="332656"/>
            <a:ext cx="3247967" cy="4680520"/>
          </a:xfrm>
          <a:prstGeom prst="rect">
            <a:avLst/>
          </a:prstGeom>
          <a:noFill/>
          <a:ln>
            <a:noFill/>
          </a:ln>
        </p:spPr>
      </p:pic>
      <p:pic>
        <p:nvPicPr>
          <p:cNvPr id="125" name="Shape 125" descr="horthy-m.jpg"/>
          <p:cNvPicPr preferRelativeResize="0"/>
          <p:nvPr/>
        </p:nvPicPr>
        <p:blipFill>
          <a:blip r:embed="rId4" cstate="print">
            <a:alphaModFix/>
          </a:blip>
          <a:stretch>
            <a:fillRect/>
          </a:stretch>
        </p:blipFill>
        <p:spPr>
          <a:xfrm>
            <a:off x="308245" y="2241866"/>
            <a:ext cx="3616638" cy="4608512"/>
          </a:xfrm>
          <a:prstGeom prst="rect">
            <a:avLst/>
          </a:prstGeom>
          <a:noFill/>
          <a:ln>
            <a:noFill/>
          </a:ln>
        </p:spPr>
      </p:pic>
      <p:sp>
        <p:nvSpPr>
          <p:cNvPr id="126" name="Shape 126"/>
          <p:cNvSpPr txBox="1"/>
          <p:nvPr/>
        </p:nvSpPr>
        <p:spPr>
          <a:xfrm>
            <a:off x="251520" y="116632"/>
            <a:ext cx="6408712" cy="2997443"/>
          </a:xfrm>
          <a:prstGeom prst="rect">
            <a:avLst/>
          </a:prstGeom>
          <a:noFill/>
          <a:ln>
            <a:noFill/>
          </a:ln>
        </p:spPr>
        <p:txBody>
          <a:bodyPr wrap="square" lIns="91425" tIns="91425" rIns="91425" bIns="91425" anchor="t" anchorCtr="0">
            <a:noAutofit/>
          </a:bodyPr>
          <a:lstStyle/>
          <a:p>
            <a:pPr>
              <a:spcBef>
                <a:spcPts val="0"/>
              </a:spcBef>
            </a:pPr>
            <a:r>
              <a:rPr lang="hu" sz="2400" dirty="0">
                <a:latin typeface="Calibri" panose="020F0502020204030204" pitchFamily="34" charset="0"/>
                <a:ea typeface="Georgia"/>
                <a:cs typeface="Georgia"/>
                <a:sym typeface="Georgia"/>
              </a:rPr>
              <a:t>“</a:t>
            </a:r>
            <a:r>
              <a:rPr lang="hu" sz="2400" i="1" dirty="0">
                <a:latin typeface="Calibri" panose="020F0502020204030204" pitchFamily="34" charset="0"/>
                <a:ea typeface="Georgia"/>
                <a:cs typeface="Georgia"/>
                <a:sym typeface="Georgia"/>
              </a:rPr>
              <a:t>A </a:t>
            </a:r>
            <a:r>
              <a:rPr lang="hu" sz="2400" b="1" i="1" dirty="0">
                <a:latin typeface="Calibri" panose="020F0502020204030204" pitchFamily="34" charset="0"/>
                <a:ea typeface="Georgia"/>
                <a:cs typeface="Georgia"/>
                <a:sym typeface="Georgia"/>
              </a:rPr>
              <a:t>nemzetgyűlés </a:t>
            </a:r>
            <a:r>
              <a:rPr lang="hu" sz="2400" i="1" dirty="0">
                <a:latin typeface="Calibri" panose="020F0502020204030204" pitchFamily="34" charset="0"/>
                <a:ea typeface="Georgia"/>
                <a:cs typeface="Georgia"/>
                <a:sym typeface="Georgia"/>
              </a:rPr>
              <a:t>addig, amíg az </a:t>
            </a:r>
            <a:r>
              <a:rPr lang="hu" sz="2400" b="1" i="1" dirty="0">
                <a:latin typeface="Calibri" panose="020F0502020204030204" pitchFamily="34" charset="0"/>
                <a:ea typeface="Georgia"/>
                <a:cs typeface="Georgia"/>
                <a:sym typeface="Georgia"/>
              </a:rPr>
              <a:t>államfői </a:t>
            </a:r>
            <a:r>
              <a:rPr lang="hu" sz="2400" i="1" dirty="0">
                <a:latin typeface="Calibri" panose="020F0502020204030204" pitchFamily="34" charset="0"/>
                <a:ea typeface="Georgia"/>
                <a:cs typeface="Georgia"/>
                <a:sym typeface="Georgia"/>
              </a:rPr>
              <a:t>hatalom gyakorlásának mikéntjét véglegesen rendezi és ennek alapján az államfő tisztét tényleg átveszi, az államfői teendők </a:t>
            </a:r>
            <a:r>
              <a:rPr lang="hu" sz="2400" b="1" i="1" dirty="0">
                <a:latin typeface="Calibri" panose="020F0502020204030204" pitchFamily="34" charset="0"/>
                <a:ea typeface="Georgia"/>
                <a:cs typeface="Georgia"/>
                <a:sym typeface="Georgia"/>
              </a:rPr>
              <a:t>ideiglenes </a:t>
            </a:r>
            <a:r>
              <a:rPr lang="hu" sz="2400" i="1" dirty="0">
                <a:latin typeface="Calibri" panose="020F0502020204030204" pitchFamily="34" charset="0"/>
                <a:ea typeface="Georgia"/>
                <a:cs typeface="Georgia"/>
                <a:sym typeface="Georgia"/>
              </a:rPr>
              <a:t>ellátására a magyar állampolgárok közül titkos szavazással </a:t>
            </a:r>
            <a:r>
              <a:rPr lang="hu" sz="2400" b="1" i="1" dirty="0">
                <a:highlight>
                  <a:srgbClr val="FFFF00"/>
                </a:highlight>
                <a:latin typeface="Calibri" panose="020F0502020204030204" pitchFamily="34" charset="0"/>
                <a:ea typeface="Georgia"/>
                <a:cs typeface="Georgia"/>
                <a:sym typeface="Georgia"/>
              </a:rPr>
              <a:t>kormányzó</a:t>
            </a:r>
            <a:r>
              <a:rPr lang="hu" sz="2400" b="1" i="1" dirty="0">
                <a:latin typeface="Calibri" panose="020F0502020204030204" pitchFamily="34" charset="0"/>
                <a:ea typeface="Georgia"/>
                <a:cs typeface="Georgia"/>
                <a:sym typeface="Georgia"/>
              </a:rPr>
              <a:t>t </a:t>
            </a:r>
            <a:r>
              <a:rPr lang="hu" sz="2400" i="1" dirty="0">
                <a:latin typeface="Calibri" panose="020F0502020204030204" pitchFamily="34" charset="0"/>
                <a:ea typeface="Georgia"/>
                <a:cs typeface="Georgia"/>
                <a:sym typeface="Georgia"/>
              </a:rPr>
              <a:t>választ.” </a:t>
            </a:r>
            <a:r>
              <a:rPr lang="hu" sz="2400" b="1" i="1" dirty="0">
                <a:solidFill>
                  <a:srgbClr val="C00000"/>
                </a:solidFill>
                <a:latin typeface="Calibri" panose="020F0502020204030204" pitchFamily="34" charset="0"/>
                <a:ea typeface="Georgia"/>
                <a:cs typeface="Georgia"/>
                <a:sym typeface="Georgia"/>
              </a:rPr>
              <a:t>(</a:t>
            </a:r>
            <a:r>
              <a:rPr lang="hu" sz="2400" b="1" dirty="0">
                <a:solidFill>
                  <a:srgbClr val="C00000"/>
                </a:solidFill>
                <a:latin typeface="Calibri" panose="020F0502020204030204" pitchFamily="34" charset="0"/>
                <a:ea typeface="Georgia"/>
                <a:cs typeface="Georgia"/>
                <a:sym typeface="Georgia"/>
              </a:rPr>
              <a:t>1920/I. törvény)</a:t>
            </a:r>
          </a:p>
        </p:txBody>
      </p:sp>
      <p:sp>
        <p:nvSpPr>
          <p:cNvPr id="127" name="Shape 127"/>
          <p:cNvSpPr txBox="1"/>
          <p:nvPr/>
        </p:nvSpPr>
        <p:spPr>
          <a:xfrm>
            <a:off x="3108150" y="4929888"/>
            <a:ext cx="5136258" cy="1595455"/>
          </a:xfrm>
          <a:prstGeom prst="rect">
            <a:avLst/>
          </a:prstGeom>
          <a:noFill/>
          <a:ln>
            <a:noFill/>
          </a:ln>
        </p:spPr>
        <p:txBody>
          <a:bodyPr wrap="square" lIns="91425" tIns="91425" rIns="91425" bIns="91425" anchor="t" anchorCtr="0">
            <a:noAutofit/>
          </a:bodyPr>
          <a:lstStyle/>
          <a:p>
            <a:pPr algn="ctr">
              <a:spcBef>
                <a:spcPts val="0"/>
              </a:spcBef>
            </a:pPr>
            <a:r>
              <a:rPr lang="hu" sz="2800" b="1" dirty="0">
                <a:highlight>
                  <a:srgbClr val="FFFF00"/>
                </a:highlight>
                <a:latin typeface="Calibri" panose="020F0502020204030204" pitchFamily="34" charset="0"/>
                <a:ea typeface="Georgia"/>
                <a:cs typeface="Georgia"/>
                <a:sym typeface="Georgia"/>
              </a:rPr>
              <a:t>1920. március 1.: </a:t>
            </a:r>
            <a:br>
              <a:rPr lang="hu" sz="2800" b="1" dirty="0">
                <a:highlight>
                  <a:srgbClr val="FFFF00"/>
                </a:highlight>
                <a:latin typeface="Calibri" panose="020F0502020204030204" pitchFamily="34" charset="0"/>
                <a:ea typeface="Georgia"/>
                <a:cs typeface="Georgia"/>
                <a:sym typeface="Georgia"/>
              </a:rPr>
            </a:br>
            <a:r>
              <a:rPr lang="hu" sz="2800" b="1" dirty="0">
                <a:highlight>
                  <a:srgbClr val="FFFF00"/>
                </a:highlight>
                <a:latin typeface="Calibri" panose="020F0502020204030204" pitchFamily="34" charset="0"/>
                <a:ea typeface="Georgia"/>
                <a:cs typeface="Georgia"/>
                <a:sym typeface="Georgia"/>
              </a:rPr>
              <a:t>Horthy Miklóst</a:t>
            </a:r>
            <a:br>
              <a:rPr lang="hu" sz="2800" b="1" dirty="0">
                <a:highlight>
                  <a:srgbClr val="FFFF00"/>
                </a:highlight>
                <a:latin typeface="Calibri" panose="020F0502020204030204" pitchFamily="34" charset="0"/>
                <a:ea typeface="Georgia"/>
                <a:cs typeface="Georgia"/>
                <a:sym typeface="Georgia"/>
              </a:rPr>
            </a:br>
            <a:r>
              <a:rPr lang="hu" sz="2800" b="1" u="sng" dirty="0">
                <a:highlight>
                  <a:srgbClr val="FFFF00"/>
                </a:highlight>
                <a:latin typeface="Calibri" panose="020F0502020204030204" pitchFamily="34" charset="0"/>
                <a:ea typeface="Georgia"/>
                <a:cs typeface="Georgia"/>
                <a:sym typeface="Georgia"/>
              </a:rPr>
              <a:t>kormányzóvá</a:t>
            </a:r>
            <a:r>
              <a:rPr lang="hu" sz="2800" b="1" dirty="0">
                <a:highlight>
                  <a:srgbClr val="FFFF00"/>
                </a:highlight>
                <a:latin typeface="Calibri" panose="020F0502020204030204" pitchFamily="34" charset="0"/>
                <a:ea typeface="Georgia"/>
                <a:cs typeface="Georgia"/>
                <a:sym typeface="Georgia"/>
              </a:rPr>
              <a:t> választja a Nemzetgyűlés</a:t>
            </a:r>
          </a:p>
        </p:txBody>
      </p:sp>
    </p:spTree>
    <p:extLst>
      <p:ext uri="{BB962C8B-B14F-4D97-AF65-F5344CB8AC3E}">
        <p14:creationId xmlns:p14="http://schemas.microsoft.com/office/powerpoint/2010/main" val="3633107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E8A57EB7-EEDC-3B1A-05D1-4C9BBD8CB283}"/>
              </a:ext>
            </a:extLst>
          </p:cNvPr>
          <p:cNvSpPr>
            <a:spLocks noGrp="1"/>
          </p:cNvSpPr>
          <p:nvPr>
            <p:ph type="title"/>
          </p:nvPr>
        </p:nvSpPr>
        <p:spPr/>
        <p:txBody>
          <a:bodyPr/>
          <a:lstStyle/>
          <a:p>
            <a:r>
              <a:rPr lang="hu-HU" dirty="0"/>
              <a:t>Horthynak szobor?</a:t>
            </a:r>
          </a:p>
        </p:txBody>
      </p:sp>
      <p:sp>
        <p:nvSpPr>
          <p:cNvPr id="3" name="Tartalom helye 2">
            <a:extLst>
              <a:ext uri="{FF2B5EF4-FFF2-40B4-BE49-F238E27FC236}">
                <a16:creationId xmlns:a16="http://schemas.microsoft.com/office/drawing/2014/main" id="{EAE22B05-E579-FECD-7C66-28CB0B233A5B}"/>
              </a:ext>
            </a:extLst>
          </p:cNvPr>
          <p:cNvSpPr>
            <a:spLocks noGrp="1"/>
          </p:cNvSpPr>
          <p:nvPr>
            <p:ph idx="1"/>
          </p:nvPr>
        </p:nvSpPr>
        <p:spPr>
          <a:xfrm>
            <a:off x="0" y="1268760"/>
            <a:ext cx="8686800" cy="4857403"/>
          </a:xfrm>
        </p:spPr>
        <p:txBody>
          <a:bodyPr/>
          <a:lstStyle/>
          <a:p>
            <a:r>
              <a:rPr lang="hu-HU" sz="2400" dirty="0">
                <a:hlinkClick r:id="rId2"/>
              </a:rPr>
              <a:t>https://tenyleg.com/2013/03/03/karolyi-es-horthy-orszaghatar-szempontbol/?fbclid=IwAR1wVTYbIB5xrhmJP7zXdvde0Zx8AusPAwS8Mlbu2crxKAOOqIj2y_mrYwA</a:t>
            </a:r>
            <a:endParaRPr lang="hu-HU" sz="2400" dirty="0"/>
          </a:p>
          <a:p>
            <a:r>
              <a:rPr lang="hu-HU" sz="2400" dirty="0">
                <a:highlight>
                  <a:srgbClr val="FFFF00"/>
                </a:highlight>
              </a:rPr>
              <a:t>2022. aug. 30.</a:t>
            </a:r>
          </a:p>
          <a:p>
            <a:r>
              <a:rPr lang="hu-HU" sz="2400" dirty="0">
                <a:hlinkClick r:id="rId3"/>
              </a:rPr>
              <a:t>https://mandiner.hu/cikk/20220830_horthy_szobor_mi_hazank</a:t>
            </a:r>
            <a:endParaRPr lang="hu-HU" sz="2400" dirty="0"/>
          </a:p>
          <a:p>
            <a:r>
              <a:rPr lang="hu-HU" sz="2400" dirty="0">
                <a:hlinkClick r:id="rId4"/>
              </a:rPr>
              <a:t>https://index.hu/belfold/2022/08/29/horthy-miklos-szoboravatas-kedden-a-parlamentbne-mi-hazank-mozgalom/</a:t>
            </a:r>
            <a:endParaRPr lang="hu-HU" sz="2400" dirty="0"/>
          </a:p>
          <a:p>
            <a:r>
              <a:rPr lang="hu-HU" sz="2400" dirty="0">
                <a:hlinkClick r:id="rId5"/>
              </a:rPr>
              <a:t>https://444.hu/2022/08/30/uj-disz-kerult-egy-parlamenti-dolgozoszobaba-egy-57-cm-es-bronz-horthy-szobor-gumicsontbol</a:t>
            </a:r>
            <a:endParaRPr lang="hu-HU" sz="2400" dirty="0"/>
          </a:p>
          <a:p>
            <a:r>
              <a:rPr lang="hu-HU" sz="2400" dirty="0">
                <a:hlinkClick r:id="rId6"/>
              </a:rPr>
              <a:t>https://www.szabadeuropa.hu/a/maradhat-e-a-horthy-szobor-a-parlamentben-/32014221.html</a:t>
            </a:r>
            <a:endParaRPr lang="hu-HU" sz="2400" dirty="0"/>
          </a:p>
          <a:p>
            <a:endParaRPr lang="hu-HU" sz="2400" dirty="0"/>
          </a:p>
          <a:p>
            <a:endParaRPr lang="hu-HU" dirty="0"/>
          </a:p>
        </p:txBody>
      </p:sp>
    </p:spTree>
    <p:extLst>
      <p:ext uri="{BB962C8B-B14F-4D97-AF65-F5344CB8AC3E}">
        <p14:creationId xmlns:p14="http://schemas.microsoft.com/office/powerpoint/2010/main" val="3854310250"/>
      </p:ext>
    </p:extLst>
  </p:cSld>
  <p:clrMapOvr>
    <a:masterClrMapping/>
  </p:clrMapOvr>
</p:sld>
</file>

<file path=ppt/theme/theme1.xml><?xml version="1.0" encoding="utf-8"?>
<a:theme xmlns:a="http://schemas.openxmlformats.org/drawingml/2006/main" name="Office-téma">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téma">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kumentum" ma:contentTypeID="0x010100A933850E1AB5B741B9DF00A892A400F0" ma:contentTypeVersion="4" ma:contentTypeDescription="Új dokumentum létrehozása." ma:contentTypeScope="" ma:versionID="e593ed966f5098147564cf506b0b84f9">
  <xsd:schema xmlns:xsd="http://www.w3.org/2001/XMLSchema" xmlns:xs="http://www.w3.org/2001/XMLSchema" xmlns:p="http://schemas.microsoft.com/office/2006/metadata/properties" xmlns:ns2="8c194f29-7672-4b0d-9226-3a368c053f48" targetNamespace="http://schemas.microsoft.com/office/2006/metadata/properties" ma:root="true" ma:fieldsID="d6625395b57a0ab0b3b1fee8ee4ec08d" ns2:_="">
    <xsd:import namespace="8c194f29-7672-4b0d-9226-3a368c053f48"/>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c194f29-7672-4b0d-9226-3a368c053f4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artalomtípus"/>
        <xsd:element ref="dc:title" minOccurs="0" maxOccurs="1" ma:index="4" ma:displayName="Cím"/>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004B37E0-DFB0-4E84-9B74-BE8FCA414668}"/>
</file>

<file path=customXml/itemProps2.xml><?xml version="1.0" encoding="utf-8"?>
<ds:datastoreItem xmlns:ds="http://schemas.openxmlformats.org/officeDocument/2006/customXml" ds:itemID="{FEFB2C36-8515-4270-ABAB-FCC075C89102}"/>
</file>

<file path=customXml/itemProps3.xml><?xml version="1.0" encoding="utf-8"?>
<ds:datastoreItem xmlns:ds="http://schemas.openxmlformats.org/officeDocument/2006/customXml" ds:itemID="{21AAEA9F-FCAE-4607-9114-202F85D143C7}"/>
</file>

<file path=docProps/app.xml><?xml version="1.0" encoding="utf-8"?>
<Properties xmlns="http://schemas.openxmlformats.org/officeDocument/2006/extended-properties" xmlns:vt="http://schemas.openxmlformats.org/officeDocument/2006/docPropsVTypes">
  <Template/>
  <TotalTime>12411</TotalTime>
  <Words>3342</Words>
  <Application>Microsoft Office PowerPoint</Application>
  <PresentationFormat>Diavetítés a képernyőre (4:3 oldalarány)</PresentationFormat>
  <Paragraphs>330</Paragraphs>
  <Slides>69</Slides>
  <Notes>26</Notes>
  <HiddenSlides>0</HiddenSlides>
  <MMClips>0</MMClips>
  <ScaleCrop>false</ScaleCrop>
  <HeadingPairs>
    <vt:vector size="6" baseType="variant">
      <vt:variant>
        <vt:lpstr>Használt betűtípusok</vt:lpstr>
      </vt:variant>
      <vt:variant>
        <vt:i4>6</vt:i4>
      </vt:variant>
      <vt:variant>
        <vt:lpstr>Téma</vt:lpstr>
      </vt:variant>
      <vt:variant>
        <vt:i4>1</vt:i4>
      </vt:variant>
      <vt:variant>
        <vt:lpstr>Diacímek</vt:lpstr>
      </vt:variant>
      <vt:variant>
        <vt:i4>69</vt:i4>
      </vt:variant>
    </vt:vector>
  </HeadingPairs>
  <TitlesOfParts>
    <vt:vector size="76" baseType="lpstr">
      <vt:lpstr>Arial</vt:lpstr>
      <vt:lpstr>Calibri</vt:lpstr>
      <vt:lpstr>Georgia</vt:lpstr>
      <vt:lpstr>Times New Roman</vt:lpstr>
      <vt:lpstr>TimesNewRoman,Bold</vt:lpstr>
      <vt:lpstr>Wingdings</vt:lpstr>
      <vt:lpstr>Office-téma</vt:lpstr>
      <vt:lpstr>PowerPoint-bemutató</vt:lpstr>
      <vt:lpstr>PowerPoint-bemutató</vt:lpstr>
      <vt:lpstr>KÖZÉP</vt:lpstr>
      <vt:lpstr>A béke aláírása és ratifikálása mellett/után is milyen rendezendő kérdések maradtak 1920 körül?</vt:lpstr>
      <vt:lpstr>Mi mindent kell rendezni? Konszolidálandó problémák….</vt:lpstr>
      <vt:lpstr>PowerPoint-bemutató</vt:lpstr>
      <vt:lpstr>Államformáról mely intézmény dönt? </vt:lpstr>
      <vt:lpstr>PowerPoint-bemutató</vt:lpstr>
      <vt:lpstr>Horthynak szobor?</vt:lpstr>
      <vt:lpstr>PowerPoint-bemutató</vt:lpstr>
      <vt:lpstr>PowerPoint-bemutató</vt:lpstr>
      <vt:lpstr>PowerPoint-bemutató</vt:lpstr>
      <vt:lpstr>PowerPoint-bemutató</vt:lpstr>
      <vt:lpstr>PowerPoint-bemutató</vt:lpstr>
      <vt:lpstr>PowerPoint-bemutató</vt:lpstr>
      <vt:lpstr>Összefoglalva: Horthy-rendszer= ellenforradalmi rendszer ideológiája</vt:lpstr>
      <vt:lpstr>PowerPoint-bemutató</vt:lpstr>
      <vt:lpstr>PowerPoint-bemutató</vt:lpstr>
      <vt:lpstr>A megszólítások rendszere (a belügyminiszter 1922-es rendelkezése szerint)  </vt:lpstr>
      <vt:lpstr>KONSZOLIDÁCIÓ kora 1920-tól </vt:lpstr>
      <vt:lpstr>Mi mindent kell rendezni? Konszolidálandó problémák….</vt:lpstr>
      <vt:lpstr>Mit sikerült ezekből rendezni, megoldani és mennyire jelentettek ezek hatásos-tartós megoldást?</vt:lpstr>
      <vt:lpstr>KONSZOLIDÁCIÓ kora 1920-tól </vt:lpstr>
      <vt:lpstr>Földreform, 1920 (Nagyatádi Szabó István, földművelésügyi miniszter a Teleki-kormányban) Mi volt a parasztság elvárása? ehhez képest </vt:lpstr>
      <vt:lpstr>Beadvány az Országos Földbirtokrendező Bírósághoz, 1923.</vt:lpstr>
      <vt:lpstr>PowerPoint-bemutató</vt:lpstr>
      <vt:lpstr>PowerPoint-bemutató</vt:lpstr>
      <vt:lpstr>Még mindig a Teleki-kormány (1920-1921) idején járunk</vt:lpstr>
      <vt:lpstr>PowerPoint-bemutató</vt:lpstr>
      <vt:lpstr>PowerPoint-bemutató</vt:lpstr>
      <vt:lpstr>0. zsidótörvény?</vt:lpstr>
      <vt:lpstr>Még mindig a Teleki-kormány idején vagyunk</vt:lpstr>
      <vt:lpstr>RENDTÖRVÉNY-1921 Kik ellen szól elvileg? És a gyakorlatban?</vt:lpstr>
      <vt:lpstr>Mi történt az 1919-20-ban jelentős szerepet játszó szélsőjobboldali szervezetekkel?</vt:lpstr>
      <vt:lpstr>PowerPoint-bemutató</vt:lpstr>
      <vt:lpstr>PowerPoint-bemutató</vt:lpstr>
      <vt:lpstr>Teleki Pál kormánya idején (1921-1922) beinduló konszolidáció mérlege?</vt:lpstr>
      <vt:lpstr>PowerPoint-bemutató</vt:lpstr>
      <vt:lpstr>PowerPoint-bemutató</vt:lpstr>
      <vt:lpstr>PowerPoint-bemutató</vt:lpstr>
      <vt:lpstr>Belpolitika konszolidációja  1921, Bethlen-Peyer „paktum” Megegyezés a Szociáldemokrata Párt legális működéséről </vt:lpstr>
      <vt:lpstr>PowerPoint-bemutató</vt:lpstr>
      <vt:lpstr>1922-es választójogi rendelet</vt:lpstr>
      <vt:lpstr>PowerPoint-bemutató</vt:lpstr>
      <vt:lpstr>PowerPoint-bemutató</vt:lpstr>
      <vt:lpstr>PowerPoint-bemutató</vt:lpstr>
      <vt:lpstr>PowerPoint-bemutató</vt:lpstr>
      <vt:lpstr>PowerPoint-bemutató</vt:lpstr>
      <vt:lpstr>PowerPoint-bemutató</vt:lpstr>
      <vt:lpstr>Néhány ország részesedése Magyarország összes behozatalából (%) </vt:lpstr>
      <vt:lpstr>PowerPoint-bemutató</vt:lpstr>
      <vt:lpstr>PowerPoint-bemutató</vt:lpstr>
      <vt:lpstr>Gazdasági konszolidáció III. - ipari termelés növekedése </vt:lpstr>
      <vt:lpstr>PowerPoint-bemutató</vt:lpstr>
      <vt:lpstr>PowerPoint-bemutató</vt:lpstr>
      <vt:lpstr>KÖZÉP</vt:lpstr>
      <vt:lpstr>PowerPoint-bemutató</vt:lpstr>
      <vt:lpstr>Horthy-kor oktatáspolitikája    „Kultuszminiszter” 1922-1931 között: Klebelsberg Kunó </vt:lpstr>
      <vt:lpstr>Elemi és polgári iskola Milyen társadalmi közegből jönnek a diákok? Milyen körülmények között tanulnak?</vt:lpstr>
      <vt:lpstr>Hányszor nagyobb volt az esélye (1930) a diploma megszerzésére egy………szülő gyerekének egy földnélküli napszámos gyermekének esélyeihez képest?</vt:lpstr>
      <vt:lpstr>Az 1929-es gazdasági világválság                                                          Bethlen István           kormányának bukása 1931-ben </vt:lpstr>
      <vt:lpstr>PowerPoint-bemutató</vt:lpstr>
      <vt:lpstr>PowerPoint-bemutató</vt:lpstr>
      <vt:lpstr>    </vt:lpstr>
      <vt:lpstr>Nevezze meg, milyen korabeli társadalmi problémát ábrázol kép! </vt:lpstr>
      <vt:lpstr>PowerPoint-bemutató</vt:lpstr>
      <vt:lpstr>PowerPoint-bemutató</vt:lpstr>
      <vt:lpstr>Gyakorlás a dolgozathoz, egészítse ki a mondatokat!</vt:lpstr>
      <vt:lpstr>PowerPoint-bemutató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Alan Sokal (a New York-i Egyetem fizikaprofesszora)</dc:title>
  <dc:creator>Dupcsik</dc:creator>
  <cp:lastModifiedBy>Repárszky Ildikó</cp:lastModifiedBy>
  <cp:revision>1027</cp:revision>
  <dcterms:created xsi:type="dcterms:W3CDTF">2006-10-19T19:32:57Z</dcterms:created>
  <dcterms:modified xsi:type="dcterms:W3CDTF">2025-09-01T10:38:09Z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0x010100A933850E1AB5B741B9DF00A892A400F0</vt:lpwstr>
  </property>
</Properties>
</file>